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334" r:id="rId4"/>
    <p:sldId id="335" r:id="rId5"/>
    <p:sldId id="257" r:id="rId6"/>
    <p:sldId id="339" r:id="rId7"/>
    <p:sldId id="346" r:id="rId8"/>
    <p:sldId id="340" r:id="rId9"/>
    <p:sldId id="341" r:id="rId10"/>
    <p:sldId id="342" r:id="rId11"/>
    <p:sldId id="343" r:id="rId12"/>
    <p:sldId id="344" r:id="rId13"/>
    <p:sldId id="345" r:id="rId14"/>
    <p:sldId id="348" r:id="rId15"/>
    <p:sldId id="349" r:id="rId16"/>
    <p:sldId id="351" r:id="rId17"/>
    <p:sldId id="353" r:id="rId18"/>
    <p:sldId id="352" r:id="rId19"/>
    <p:sldId id="350" r:id="rId20"/>
    <p:sldId id="354" r:id="rId21"/>
    <p:sldId id="355" r:id="rId22"/>
    <p:sldId id="336" r:id="rId23"/>
    <p:sldId id="368" r:id="rId24"/>
    <p:sldId id="369" r:id="rId25"/>
    <p:sldId id="329" r:id="rId26"/>
    <p:sldId id="330" r:id="rId27"/>
    <p:sldId id="370" r:id="rId28"/>
    <p:sldId id="332" r:id="rId29"/>
    <p:sldId id="323" r:id="rId3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ineness12" initials="f"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379" autoAdjust="0"/>
  </p:normalViewPr>
  <p:slideViewPr>
    <p:cSldViewPr>
      <p:cViewPr varScale="1">
        <p:scale>
          <a:sx n="74" d="100"/>
          <a:sy n="74" d="100"/>
        </p:scale>
        <p:origin x="168"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4" Type="http://schemas.openxmlformats.org/officeDocument/2006/relationships/commentAuthors" Target="commentAuthors.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a:t>单击此处编辑母版标题样式</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a:t>单击此处编辑母版副标题样式</a:t>
            </a:r>
            <a:endParaRPr kumimoji="0" lang="en-US"/>
          </a:p>
        </p:txBody>
      </p:sp>
      <p:sp>
        <p:nvSpPr>
          <p:cNvPr id="30" name="Date Placeholder 29"/>
          <p:cNvSpPr>
            <a:spLocks noGrp="1"/>
          </p:cNvSpPr>
          <p:nvPr>
            <p:ph type="dt" sz="half" idx="10"/>
          </p:nvPr>
        </p:nvSpPr>
        <p:spPr/>
        <p:txBody>
          <a:bodyPr/>
          <a:lstStyle/>
          <a:p>
            <a:fld id="{46E5D4B3-9C2B-4D54-8C49-634EAD8679DA}" type="datetimeFigureOut">
              <a:rPr lang="zh-CN" altLang="en-US" smtClean="0"/>
            </a:fld>
            <a:endParaRPr lang="zh-CN" altLang="en-US"/>
          </a:p>
        </p:txBody>
      </p:sp>
      <p:sp>
        <p:nvSpPr>
          <p:cNvPr id="19" name="Footer Placeholder 18"/>
          <p:cNvSpPr>
            <a:spLocks noGrp="1"/>
          </p:cNvSpPr>
          <p:nvPr>
            <p:ph type="ftr" sz="quarter" idx="11"/>
          </p:nvPr>
        </p:nvSpPr>
        <p:spPr/>
        <p:txBody>
          <a:bodyPr/>
          <a:lstStyle/>
          <a:p>
            <a:endParaRPr lang="zh-CN" altLang="en-US"/>
          </a:p>
        </p:txBody>
      </p:sp>
      <p:sp>
        <p:nvSpPr>
          <p:cNvPr id="27" name="Slide Number Placeholder 26"/>
          <p:cNvSpPr>
            <a:spLocks noGrp="1"/>
          </p:cNvSpPr>
          <p:nvPr>
            <p:ph type="sldNum" sz="quarter" idx="12"/>
          </p:nvPr>
        </p:nvSpPr>
        <p:spPr/>
        <p:txBody>
          <a:bodyPr/>
          <a:lstStyle/>
          <a:p>
            <a:fld id="{2A68C231-485A-402D-A6BB-21CAD760F901}"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a:t>单击此处编辑母版标题样式</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zh-CN" altLang="en-US"/>
              <a:t>单击此处编辑母版文本样式</a:t>
            </a:r>
            <a:endParaRPr lang="zh-CN" altLang="en-US"/>
          </a:p>
          <a:p>
            <a:pPr lvl="1" eaLnBrk="1" latinLnBrk="0" hangingPunct="1"/>
            <a:r>
              <a:rPr lang="zh-CN" altLang="en-US"/>
              <a:t>第二级</a:t>
            </a:r>
            <a:endParaRPr lang="zh-CN" altLang="en-US"/>
          </a:p>
          <a:p>
            <a:pPr lvl="2" eaLnBrk="1" latinLnBrk="0" hangingPunct="1"/>
            <a:r>
              <a:rPr lang="zh-CN" altLang="en-US"/>
              <a:t>第三级</a:t>
            </a:r>
            <a:endParaRPr lang="zh-CN" altLang="en-US"/>
          </a:p>
          <a:p>
            <a:pPr lvl="3" eaLnBrk="1" latinLnBrk="0" hangingPunct="1"/>
            <a:r>
              <a:rPr lang="zh-CN" altLang="en-US"/>
              <a:t>第四级</a:t>
            </a:r>
            <a:endParaRPr lang="zh-CN" altLang="en-US"/>
          </a:p>
          <a:p>
            <a:pPr lvl="4" eaLnBrk="1" latinLnBrk="0" hangingPunct="1"/>
            <a:r>
              <a:rPr lang="zh-CN" altLang="en-US"/>
              <a:t>第五级</a:t>
            </a:r>
            <a:endParaRPr kumimoji="0" lang="en-US"/>
          </a:p>
        </p:txBody>
      </p:sp>
      <p:sp>
        <p:nvSpPr>
          <p:cNvPr id="4" name="Date Placeholder 3"/>
          <p:cNvSpPr>
            <a:spLocks noGrp="1"/>
          </p:cNvSpPr>
          <p:nvPr>
            <p:ph type="dt" sz="half" idx="10"/>
          </p:nvPr>
        </p:nvSpPr>
        <p:spPr/>
        <p:txBody>
          <a:bodyPr/>
          <a:lstStyle/>
          <a:p>
            <a:fld id="{46E5D4B3-9C2B-4D54-8C49-634EAD8679DA}"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A68C231-485A-402D-A6BB-21CAD760F901}"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zh-CN" altLang="en-US"/>
              <a:t>单击此处编辑母版标题样式</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zh-CN" altLang="en-US"/>
              <a:t>单击此处编辑母版文本样式</a:t>
            </a:r>
            <a:endParaRPr lang="zh-CN" altLang="en-US"/>
          </a:p>
          <a:p>
            <a:pPr lvl="1" eaLnBrk="1" latinLnBrk="0" hangingPunct="1"/>
            <a:r>
              <a:rPr lang="zh-CN" altLang="en-US"/>
              <a:t>第二级</a:t>
            </a:r>
            <a:endParaRPr lang="zh-CN" altLang="en-US"/>
          </a:p>
          <a:p>
            <a:pPr lvl="2" eaLnBrk="1" latinLnBrk="0" hangingPunct="1"/>
            <a:r>
              <a:rPr lang="zh-CN" altLang="en-US"/>
              <a:t>第三级</a:t>
            </a:r>
            <a:endParaRPr lang="zh-CN" altLang="en-US"/>
          </a:p>
          <a:p>
            <a:pPr lvl="3" eaLnBrk="1" latinLnBrk="0" hangingPunct="1"/>
            <a:r>
              <a:rPr lang="zh-CN" altLang="en-US"/>
              <a:t>第四级</a:t>
            </a:r>
            <a:endParaRPr lang="zh-CN" altLang="en-US"/>
          </a:p>
          <a:p>
            <a:pPr lvl="4" eaLnBrk="1" latinLnBrk="0" hangingPunct="1"/>
            <a:r>
              <a:rPr lang="zh-CN" altLang="en-US"/>
              <a:t>第五级</a:t>
            </a:r>
            <a:endParaRPr kumimoji="0" lang="en-US"/>
          </a:p>
        </p:txBody>
      </p:sp>
      <p:sp>
        <p:nvSpPr>
          <p:cNvPr id="4" name="Date Placeholder 3"/>
          <p:cNvSpPr>
            <a:spLocks noGrp="1"/>
          </p:cNvSpPr>
          <p:nvPr>
            <p:ph type="dt" sz="half" idx="10"/>
          </p:nvPr>
        </p:nvSpPr>
        <p:spPr/>
        <p:txBody>
          <a:bodyPr/>
          <a:lstStyle/>
          <a:p>
            <a:fld id="{46E5D4B3-9C2B-4D54-8C49-634EAD8679DA}"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A68C231-485A-402D-A6BB-21CAD760F901}"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zh-CN" altLang="en-US"/>
              <a:t>单击此处编辑母版标题样式</a:t>
            </a:r>
            <a:endParaRPr kumimoji="0" lang="en-US"/>
          </a:p>
        </p:txBody>
      </p:sp>
      <p:sp>
        <p:nvSpPr>
          <p:cNvPr id="3" name="Content Placeholder 2"/>
          <p:cNvSpPr>
            <a:spLocks noGrp="1"/>
          </p:cNvSpPr>
          <p:nvPr>
            <p:ph idx="1"/>
          </p:nvPr>
        </p:nvSpPr>
        <p:spPr/>
        <p:txBody>
          <a:bodyPr/>
          <a:lstStyle/>
          <a:p>
            <a:pPr lvl="0" eaLnBrk="1" latinLnBrk="0" hangingPunct="1"/>
            <a:r>
              <a:rPr lang="zh-CN" altLang="en-US"/>
              <a:t>单击此处编辑母版文本样式</a:t>
            </a:r>
            <a:endParaRPr lang="zh-CN" altLang="en-US"/>
          </a:p>
          <a:p>
            <a:pPr lvl="1" eaLnBrk="1" latinLnBrk="0" hangingPunct="1"/>
            <a:r>
              <a:rPr lang="zh-CN" altLang="en-US"/>
              <a:t>第二级</a:t>
            </a:r>
            <a:endParaRPr lang="zh-CN" altLang="en-US"/>
          </a:p>
          <a:p>
            <a:pPr lvl="2" eaLnBrk="1" latinLnBrk="0" hangingPunct="1"/>
            <a:r>
              <a:rPr lang="zh-CN" altLang="en-US"/>
              <a:t>第三级</a:t>
            </a:r>
            <a:endParaRPr lang="zh-CN" altLang="en-US"/>
          </a:p>
          <a:p>
            <a:pPr lvl="3" eaLnBrk="1" latinLnBrk="0" hangingPunct="1"/>
            <a:r>
              <a:rPr lang="zh-CN" altLang="en-US"/>
              <a:t>第四级</a:t>
            </a:r>
            <a:endParaRPr lang="zh-CN" altLang="en-US"/>
          </a:p>
          <a:p>
            <a:pPr lvl="4" eaLnBrk="1" latinLnBrk="0" hangingPunct="1"/>
            <a:r>
              <a:rPr lang="zh-CN" altLang="en-US"/>
              <a:t>第五级</a:t>
            </a:r>
            <a:endParaRPr kumimoji="0" lang="en-US"/>
          </a:p>
        </p:txBody>
      </p:sp>
      <p:sp>
        <p:nvSpPr>
          <p:cNvPr id="4" name="Date Placeholder 3"/>
          <p:cNvSpPr>
            <a:spLocks noGrp="1"/>
          </p:cNvSpPr>
          <p:nvPr>
            <p:ph type="dt" sz="half" idx="10"/>
          </p:nvPr>
        </p:nvSpPr>
        <p:spPr/>
        <p:txBody>
          <a:bodyPr/>
          <a:lstStyle/>
          <a:p>
            <a:fld id="{46E5D4B3-9C2B-4D54-8C49-634EAD8679DA}"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A68C231-485A-402D-A6BB-21CAD760F901}"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a:t>单击此处编辑母版标题样式</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a:t>单击此处编辑母版文本样式</a:t>
            </a:r>
            <a:endParaRPr kumimoji="0" lang="zh-CN" altLang="en-US"/>
          </a:p>
        </p:txBody>
      </p:sp>
      <p:sp>
        <p:nvSpPr>
          <p:cNvPr id="4" name="Date Placeholder 3"/>
          <p:cNvSpPr>
            <a:spLocks noGrp="1"/>
          </p:cNvSpPr>
          <p:nvPr>
            <p:ph type="dt" sz="half" idx="10"/>
          </p:nvPr>
        </p:nvSpPr>
        <p:spPr/>
        <p:txBody>
          <a:bodyPr/>
          <a:lstStyle/>
          <a:p>
            <a:fld id="{46E5D4B3-9C2B-4D54-8C49-634EAD8679DA}"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A68C231-485A-402D-A6BB-21CAD760F901}"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zh-CN" altLang="en-US"/>
              <a:t>单击此处编辑母版标题样式</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a:t>单击此处编辑母版文本样式</a:t>
            </a:r>
            <a:endParaRPr lang="zh-CN" altLang="en-US"/>
          </a:p>
          <a:p>
            <a:pPr lvl="1" eaLnBrk="1" latinLnBrk="0" hangingPunct="1"/>
            <a:r>
              <a:rPr lang="zh-CN" altLang="en-US"/>
              <a:t>第二级</a:t>
            </a:r>
            <a:endParaRPr lang="zh-CN" altLang="en-US"/>
          </a:p>
          <a:p>
            <a:pPr lvl="2" eaLnBrk="1" latinLnBrk="0" hangingPunct="1"/>
            <a:r>
              <a:rPr lang="zh-CN" altLang="en-US"/>
              <a:t>第三级</a:t>
            </a:r>
            <a:endParaRPr lang="zh-CN" altLang="en-US"/>
          </a:p>
          <a:p>
            <a:pPr lvl="3" eaLnBrk="1" latinLnBrk="0" hangingPunct="1"/>
            <a:r>
              <a:rPr lang="zh-CN" altLang="en-US"/>
              <a:t>第四级</a:t>
            </a:r>
            <a:endParaRPr lang="zh-CN" altLang="en-US"/>
          </a:p>
          <a:p>
            <a:pPr lvl="4" eaLnBrk="1" latinLnBrk="0" hangingPunct="1"/>
            <a:r>
              <a:rPr lang="zh-CN" altLang="en-US"/>
              <a:t>第五级</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a:t>单击此处编辑母版文本样式</a:t>
            </a:r>
            <a:endParaRPr lang="zh-CN" altLang="en-US"/>
          </a:p>
          <a:p>
            <a:pPr lvl="1" eaLnBrk="1" latinLnBrk="0" hangingPunct="1"/>
            <a:r>
              <a:rPr lang="zh-CN" altLang="en-US"/>
              <a:t>第二级</a:t>
            </a:r>
            <a:endParaRPr lang="zh-CN" altLang="en-US"/>
          </a:p>
          <a:p>
            <a:pPr lvl="2" eaLnBrk="1" latinLnBrk="0" hangingPunct="1"/>
            <a:r>
              <a:rPr lang="zh-CN" altLang="en-US"/>
              <a:t>第三级</a:t>
            </a:r>
            <a:endParaRPr lang="zh-CN" altLang="en-US"/>
          </a:p>
          <a:p>
            <a:pPr lvl="3" eaLnBrk="1" latinLnBrk="0" hangingPunct="1"/>
            <a:r>
              <a:rPr lang="zh-CN" altLang="en-US"/>
              <a:t>第四级</a:t>
            </a:r>
            <a:endParaRPr lang="zh-CN" altLang="en-US"/>
          </a:p>
          <a:p>
            <a:pPr lvl="4" eaLnBrk="1" latinLnBrk="0" hangingPunct="1"/>
            <a:r>
              <a:rPr lang="zh-CN" altLang="en-US"/>
              <a:t>第五级</a:t>
            </a:r>
            <a:endParaRPr kumimoji="0" lang="en-US"/>
          </a:p>
        </p:txBody>
      </p:sp>
      <p:sp>
        <p:nvSpPr>
          <p:cNvPr id="5" name="Date Placeholder 4"/>
          <p:cNvSpPr>
            <a:spLocks noGrp="1"/>
          </p:cNvSpPr>
          <p:nvPr>
            <p:ph type="dt" sz="half" idx="10"/>
          </p:nvPr>
        </p:nvSpPr>
        <p:spPr/>
        <p:txBody>
          <a:bodyPr/>
          <a:lstStyle/>
          <a:p>
            <a:fld id="{46E5D4B3-9C2B-4D54-8C49-634EAD8679DA}"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A68C231-485A-402D-A6BB-21CAD760F901}"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zh-CN" altLang="en-US"/>
              <a:t>单击此处编辑母版标题样式</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a:t>单击此处编辑母版文本样式</a:t>
            </a:r>
            <a:endParaRPr kumimoji="0" lang="zh-CN" altLang="en-US"/>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a:t>单击此处编辑母版文本样式</a:t>
            </a:r>
            <a:endParaRPr kumimoji="0" lang="zh-CN" altLang="en-US"/>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a:t>单击此处编辑母版文本样式</a:t>
            </a:r>
            <a:endParaRPr lang="zh-CN" altLang="en-US"/>
          </a:p>
          <a:p>
            <a:pPr lvl="1" eaLnBrk="1" latinLnBrk="0" hangingPunct="1"/>
            <a:r>
              <a:rPr lang="zh-CN" altLang="en-US"/>
              <a:t>第二级</a:t>
            </a:r>
            <a:endParaRPr lang="zh-CN" altLang="en-US"/>
          </a:p>
          <a:p>
            <a:pPr lvl="2" eaLnBrk="1" latinLnBrk="0" hangingPunct="1"/>
            <a:r>
              <a:rPr lang="zh-CN" altLang="en-US"/>
              <a:t>第三级</a:t>
            </a:r>
            <a:endParaRPr lang="zh-CN" altLang="en-US"/>
          </a:p>
          <a:p>
            <a:pPr lvl="3" eaLnBrk="1" latinLnBrk="0" hangingPunct="1"/>
            <a:r>
              <a:rPr lang="zh-CN" altLang="en-US"/>
              <a:t>第四级</a:t>
            </a:r>
            <a:endParaRPr lang="zh-CN" altLang="en-US"/>
          </a:p>
          <a:p>
            <a:pPr lvl="4" eaLnBrk="1" latinLnBrk="0" hangingPunct="1"/>
            <a:r>
              <a:rPr lang="zh-CN" altLang="en-US"/>
              <a:t>第五级</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a:t>单击此处编辑母版文本样式</a:t>
            </a:r>
            <a:endParaRPr lang="zh-CN" altLang="en-US"/>
          </a:p>
          <a:p>
            <a:pPr lvl="1" eaLnBrk="1" latinLnBrk="0" hangingPunct="1"/>
            <a:r>
              <a:rPr lang="zh-CN" altLang="en-US"/>
              <a:t>第二级</a:t>
            </a:r>
            <a:endParaRPr lang="zh-CN" altLang="en-US"/>
          </a:p>
          <a:p>
            <a:pPr lvl="2" eaLnBrk="1" latinLnBrk="0" hangingPunct="1"/>
            <a:r>
              <a:rPr lang="zh-CN" altLang="en-US"/>
              <a:t>第三级</a:t>
            </a:r>
            <a:endParaRPr lang="zh-CN" altLang="en-US"/>
          </a:p>
          <a:p>
            <a:pPr lvl="3" eaLnBrk="1" latinLnBrk="0" hangingPunct="1"/>
            <a:r>
              <a:rPr lang="zh-CN" altLang="en-US"/>
              <a:t>第四级</a:t>
            </a:r>
            <a:endParaRPr lang="zh-CN" altLang="en-US"/>
          </a:p>
          <a:p>
            <a:pPr lvl="4" eaLnBrk="1" latinLnBrk="0" hangingPunct="1"/>
            <a:r>
              <a:rPr lang="zh-CN" altLang="en-US"/>
              <a:t>第五级</a:t>
            </a:r>
            <a:endParaRPr kumimoji="0" lang="en-US"/>
          </a:p>
        </p:txBody>
      </p:sp>
      <p:sp>
        <p:nvSpPr>
          <p:cNvPr id="7" name="Date Placeholder 6"/>
          <p:cNvSpPr>
            <a:spLocks noGrp="1"/>
          </p:cNvSpPr>
          <p:nvPr>
            <p:ph type="dt" sz="half" idx="10"/>
          </p:nvPr>
        </p:nvSpPr>
        <p:spPr/>
        <p:txBody>
          <a:bodyPr/>
          <a:lstStyle/>
          <a:p>
            <a:fld id="{46E5D4B3-9C2B-4D54-8C49-634EAD8679DA}"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A68C231-485A-402D-A6BB-21CAD760F901}"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a:t>单击此处编辑母版标题样式</a:t>
            </a:r>
            <a:endParaRPr kumimoji="0" lang="en-US"/>
          </a:p>
        </p:txBody>
      </p:sp>
      <p:sp>
        <p:nvSpPr>
          <p:cNvPr id="3" name="Date Placeholder 2"/>
          <p:cNvSpPr>
            <a:spLocks noGrp="1"/>
          </p:cNvSpPr>
          <p:nvPr>
            <p:ph type="dt" sz="half" idx="10"/>
          </p:nvPr>
        </p:nvSpPr>
        <p:spPr/>
        <p:txBody>
          <a:bodyPr/>
          <a:lstStyle/>
          <a:p>
            <a:fld id="{46E5D4B3-9C2B-4D54-8C49-634EAD8679DA}"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A68C231-485A-402D-A6BB-21CAD760F901}"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E5D4B3-9C2B-4D54-8C49-634EAD8679DA}"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A68C231-485A-402D-A6BB-21CAD760F901}"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a:t>单击此处编辑母版标题样式</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a:t>单击此处编辑母版文本样式</a:t>
            </a:r>
            <a:endParaRPr kumimoji="0" lang="zh-CN" altLang="en-US"/>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a:t>单击此处编辑母版文本样式</a:t>
            </a:r>
            <a:endParaRPr lang="zh-CN" altLang="en-US"/>
          </a:p>
          <a:p>
            <a:pPr lvl="1" eaLnBrk="1" latinLnBrk="0" hangingPunct="1"/>
            <a:r>
              <a:rPr lang="zh-CN" altLang="en-US"/>
              <a:t>第二级</a:t>
            </a:r>
            <a:endParaRPr lang="zh-CN" altLang="en-US"/>
          </a:p>
          <a:p>
            <a:pPr lvl="2" eaLnBrk="1" latinLnBrk="0" hangingPunct="1"/>
            <a:r>
              <a:rPr lang="zh-CN" altLang="en-US"/>
              <a:t>第三级</a:t>
            </a:r>
            <a:endParaRPr lang="zh-CN" altLang="en-US"/>
          </a:p>
          <a:p>
            <a:pPr lvl="3" eaLnBrk="1" latinLnBrk="0" hangingPunct="1"/>
            <a:r>
              <a:rPr lang="zh-CN" altLang="en-US"/>
              <a:t>第四级</a:t>
            </a:r>
            <a:endParaRPr lang="zh-CN" altLang="en-US"/>
          </a:p>
          <a:p>
            <a:pPr lvl="4" eaLnBrk="1" latinLnBrk="0" hangingPunct="1"/>
            <a:r>
              <a:rPr lang="zh-CN" altLang="en-US"/>
              <a:t>第五级</a:t>
            </a:r>
            <a:endParaRPr kumimoji="0" lang="en-US"/>
          </a:p>
        </p:txBody>
      </p:sp>
      <p:sp>
        <p:nvSpPr>
          <p:cNvPr id="5" name="Date Placeholder 4"/>
          <p:cNvSpPr>
            <a:spLocks noGrp="1"/>
          </p:cNvSpPr>
          <p:nvPr>
            <p:ph type="dt" sz="half" idx="10"/>
          </p:nvPr>
        </p:nvSpPr>
        <p:spPr/>
        <p:txBody>
          <a:bodyPr/>
          <a:lstStyle/>
          <a:p>
            <a:fld id="{46E5D4B3-9C2B-4D54-8C49-634EAD8679DA}"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A68C231-485A-402D-A6BB-21CAD760F901}"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a:t>单击此处编辑母版标题样式</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a:t>单击此处编辑母版文本样式</a:t>
            </a:r>
            <a:endParaRPr kumimoji="0" lang="zh-CN" altLang="en-US"/>
          </a:p>
        </p:txBody>
      </p:sp>
      <p:sp>
        <p:nvSpPr>
          <p:cNvPr id="5" name="Date Placeholder 4"/>
          <p:cNvSpPr>
            <a:spLocks noGrp="1"/>
          </p:cNvSpPr>
          <p:nvPr>
            <p:ph type="dt" sz="half" idx="10"/>
          </p:nvPr>
        </p:nvSpPr>
        <p:spPr/>
        <p:txBody>
          <a:bodyPr/>
          <a:lstStyle/>
          <a:p>
            <a:fld id="{46E5D4B3-9C2B-4D54-8C49-634EAD8679DA}"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8077200" y="6356350"/>
            <a:ext cx="609600" cy="365125"/>
          </a:xfrm>
        </p:spPr>
        <p:txBody>
          <a:bodyPr/>
          <a:lstStyle/>
          <a:p>
            <a:fld id="{2A68C231-485A-402D-A6BB-21CAD760F901}" type="slidenum">
              <a:rPr lang="zh-CN" altLang="en-US" smtClean="0"/>
            </a:fld>
            <a:endParaRPr lang="zh-CN" alt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a:t>单击图标添加图片</a:t>
            </a:r>
            <a:endParaRPr kumimoji="0" lang="en-US" dirty="0"/>
          </a:p>
        </p:txBody>
      </p:sp>
      <p:sp>
        <p:nvSpPr>
          <p:cNvPr id="10" name="Freeform 9"/>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a:t>单击此处编辑母版标题样式</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a:t>单击此处编辑母版文本样式</a:t>
            </a:r>
            <a:endParaRPr kumimoji="0" lang="zh-CN" altLang="en-US"/>
          </a:p>
          <a:p>
            <a:pPr lvl="1" eaLnBrk="1" latinLnBrk="0" hangingPunct="1"/>
            <a:r>
              <a:rPr kumimoji="0" lang="zh-CN" altLang="en-US"/>
              <a:t>第二级</a:t>
            </a:r>
            <a:endParaRPr kumimoji="0" lang="zh-CN" altLang="en-US"/>
          </a:p>
          <a:p>
            <a:pPr lvl="2" eaLnBrk="1" latinLnBrk="0" hangingPunct="1"/>
            <a:r>
              <a:rPr kumimoji="0" lang="zh-CN" altLang="en-US"/>
              <a:t>第三级</a:t>
            </a:r>
            <a:endParaRPr kumimoji="0" lang="zh-CN" altLang="en-US"/>
          </a:p>
          <a:p>
            <a:pPr lvl="3" eaLnBrk="1" latinLnBrk="0" hangingPunct="1"/>
            <a:r>
              <a:rPr kumimoji="0" lang="zh-CN" altLang="en-US"/>
              <a:t>第四级</a:t>
            </a:r>
            <a:endParaRPr kumimoji="0" lang="zh-CN" altLang="en-US"/>
          </a:p>
          <a:p>
            <a:pPr lvl="4" eaLnBrk="1" latinLnBrk="0" hangingPunct="1"/>
            <a:r>
              <a:rPr kumimoji="0" lang="zh-CN" altLang="en-US"/>
              <a:t>第五级</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6E5D4B3-9C2B-4D54-8C49-634EAD8679DA}" type="datetimeFigureOut">
              <a:rPr lang="zh-CN" altLang="en-US" smtClean="0"/>
            </a:fld>
            <a:endParaRPr lang="zh-CN"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A68C231-485A-402D-A6BB-21CAD760F901}" type="slidenum">
              <a:rPr lang="zh-CN" altLang="en-US" smtClean="0"/>
            </a:fld>
            <a:endParaRPr lang="zh-CN" altLang="en-US"/>
          </a:p>
        </p:txBody>
      </p:sp>
      <p:grpSp>
        <p:nvGrpSpPr>
          <p:cNvPr id="2" name="Group 1"/>
          <p:cNvGrpSpPr/>
          <p:nvPr/>
        </p:nvGrpSpPr>
        <p:grpSpPr>
          <a:xfrm>
            <a:off x="-19017" y="202408"/>
            <a:ext cx="9180548" cy="649224"/>
            <a:chOff x="-19045" y="216550"/>
            <a:chExt cx="9180548" cy="649224"/>
          </a:xfrm>
        </p:grpSpPr>
        <p:sp>
          <p:nvSpPr>
            <p:cNvPr id="12" name="Freeform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emf"/></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Autofit/>
          </a:bodyPr>
          <a:lstStyle/>
          <a:p>
            <a:pPr algn="ctr"/>
            <a:r>
              <a:rPr lang="zh-CN" altLang="en-US" sz="3200" b="1" dirty="0">
                <a:solidFill>
                  <a:srgbClr val="FF0000"/>
                </a:solidFill>
              </a:rPr>
              <a:t>中国核能行业协会</a:t>
            </a:r>
            <a:br>
              <a:rPr lang="zh-CN" altLang="en-US" sz="3200" b="1" dirty="0">
                <a:solidFill>
                  <a:srgbClr val="FF0000"/>
                </a:solidFill>
              </a:rPr>
            </a:br>
            <a:r>
              <a:rPr lang="zh-CN" altLang="en-US" sz="3200" b="1" dirty="0">
                <a:solidFill>
                  <a:srgbClr val="FF0000"/>
                </a:solidFill>
              </a:rPr>
              <a:t>核电工程施工质量评价培训</a:t>
            </a:r>
            <a:endParaRPr lang="zh-CN" altLang="en-US" sz="3200" b="1" dirty="0">
              <a:solidFill>
                <a:srgbClr val="FF0000"/>
              </a:solidFill>
            </a:endParaRPr>
          </a:p>
        </p:txBody>
      </p:sp>
      <p:sp>
        <p:nvSpPr>
          <p:cNvPr id="3" name="副标题 2"/>
          <p:cNvSpPr>
            <a:spLocks noGrp="1"/>
          </p:cNvSpPr>
          <p:nvPr>
            <p:ph type="subTitle" idx="1"/>
          </p:nvPr>
        </p:nvSpPr>
        <p:spPr>
          <a:xfrm>
            <a:off x="533400" y="3228536"/>
            <a:ext cx="7854696" cy="2864760"/>
          </a:xfrm>
        </p:spPr>
        <p:txBody>
          <a:bodyPr>
            <a:normAutofit/>
          </a:bodyPr>
          <a:lstStyle/>
          <a:p>
            <a:endParaRPr lang="en-US" altLang="zh-CN" sz="2800" dirty="0">
              <a:solidFill>
                <a:schemeClr val="tx1"/>
              </a:solidFill>
            </a:endParaRPr>
          </a:p>
          <a:p>
            <a:pPr algn="ctr"/>
            <a:r>
              <a:rPr lang="zh-CN" altLang="en-US" sz="2800" dirty="0"/>
              <a:t>焊接</a:t>
            </a:r>
            <a:r>
              <a:rPr lang="zh-CN" altLang="en-US" sz="2800" dirty="0">
                <a:solidFill>
                  <a:schemeClr val="tx1"/>
                </a:solidFill>
              </a:rPr>
              <a:t>专项</a:t>
            </a:r>
            <a:r>
              <a:rPr lang="zh-CN" altLang="en-US" sz="2800" dirty="0" smtClean="0">
                <a:solidFill>
                  <a:schemeClr val="tx1"/>
                </a:solidFill>
              </a:rPr>
              <a:t>工程评价</a:t>
            </a:r>
            <a:endParaRPr lang="en-US" altLang="zh-CN" sz="2800" dirty="0" smtClean="0">
              <a:solidFill>
                <a:schemeClr val="tx1"/>
              </a:solidFill>
            </a:endParaRPr>
          </a:p>
          <a:p>
            <a:pPr algn="ctr"/>
            <a:endParaRPr lang="en-US" altLang="zh-CN" sz="2400" dirty="0" smtClean="0"/>
          </a:p>
          <a:p>
            <a:pPr algn="ctr"/>
            <a:r>
              <a:rPr lang="zh-CN" altLang="en-US" sz="2400" dirty="0" smtClean="0"/>
              <a:t>高魁兴</a:t>
            </a:r>
            <a:endParaRPr lang="en-US" altLang="zh-CN" sz="2400" dirty="0" smtClean="0"/>
          </a:p>
          <a:p>
            <a:pPr algn="ctr"/>
            <a:r>
              <a:rPr lang="en-US" altLang="zh-CN" sz="2400" dirty="0" smtClean="0"/>
              <a:t>2021</a:t>
            </a:r>
            <a:r>
              <a:rPr lang="zh-CN" altLang="en-US" sz="2400" dirty="0" smtClean="0"/>
              <a:t>年</a:t>
            </a:r>
            <a:r>
              <a:rPr lang="en-US" altLang="zh-CN" sz="2400" dirty="0" smtClean="0"/>
              <a:t>9</a:t>
            </a:r>
            <a:r>
              <a:rPr lang="zh-CN" altLang="en-US" sz="2400" dirty="0" smtClean="0"/>
              <a:t>月</a:t>
            </a:r>
            <a:endParaRPr lang="en-US" altLang="zh-CN" sz="2400" dirty="0" smtClean="0"/>
          </a:p>
          <a:p>
            <a:pPr algn="ctr"/>
            <a:endParaRPr lang="zh-CN" altLang="en-US" sz="2400"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908720"/>
            <a:ext cx="8229600" cy="5415880"/>
          </a:xfrm>
        </p:spPr>
        <p:txBody>
          <a:bodyPr>
            <a:normAutofit lnSpcReduction="10000"/>
          </a:bodyPr>
          <a:lstStyle/>
          <a:p>
            <a:pPr marL="0" indent="0">
              <a:buNone/>
            </a:pPr>
            <a:r>
              <a:rPr lang="en-US" altLang="zh-CN" dirty="0"/>
              <a:t>c) </a:t>
            </a:r>
            <a:r>
              <a:rPr lang="zh-CN" altLang="en-US" dirty="0"/>
              <a:t>评价项目为单向限值项目时，项目各测点实测值均能满足规范规定值的为一档，取</a:t>
            </a:r>
            <a:r>
              <a:rPr lang="en-US" altLang="zh-CN" dirty="0"/>
              <a:t>100%</a:t>
            </a:r>
            <a:r>
              <a:rPr lang="zh-CN" altLang="en-US" dirty="0"/>
              <a:t>的标准分值；凡有测点经过处理后达到规范规定的为二档，取</a:t>
            </a:r>
            <a:r>
              <a:rPr lang="en-US" altLang="zh-CN" dirty="0"/>
              <a:t>70%</a:t>
            </a:r>
            <a:r>
              <a:rPr lang="zh-CN" altLang="en-US" dirty="0"/>
              <a:t>的标准分值。</a:t>
            </a:r>
            <a:endParaRPr lang="zh-CN" altLang="en-US" dirty="0"/>
          </a:p>
          <a:p>
            <a:pPr marL="0" indent="0">
              <a:buNone/>
            </a:pPr>
            <a:r>
              <a:rPr lang="en-US" altLang="zh-CN" dirty="0"/>
              <a:t>d) </a:t>
            </a:r>
            <a:r>
              <a:rPr lang="zh-CN" altLang="en-US" dirty="0"/>
              <a:t>当允许偏差、限值两者都有时，取较低档项的判定值。</a:t>
            </a:r>
            <a:endParaRPr lang="zh-CN" altLang="en-US" dirty="0"/>
          </a:p>
          <a:p>
            <a:pPr marL="0" indent="0">
              <a:buNone/>
            </a:pPr>
            <a:r>
              <a:rPr lang="en-US" altLang="zh-CN" dirty="0" smtClean="0"/>
              <a:t>3</a:t>
            </a:r>
            <a:r>
              <a:rPr lang="zh-CN" altLang="en-US" dirty="0" smtClean="0"/>
              <a:t>、质量记录评价方法（</a:t>
            </a:r>
            <a:r>
              <a:rPr lang="en-US" altLang="zh-CN" dirty="0" smtClean="0"/>
              <a:t>6.1.6 </a:t>
            </a:r>
            <a:r>
              <a:rPr lang="zh-CN" altLang="en-US" dirty="0" smtClean="0"/>
              <a:t>条）</a:t>
            </a:r>
            <a:endParaRPr lang="en-US" altLang="zh-CN" dirty="0" smtClean="0"/>
          </a:p>
          <a:p>
            <a:pPr marL="0" indent="0">
              <a:buNone/>
            </a:pPr>
            <a:r>
              <a:rPr lang="en-US" altLang="zh-CN" dirty="0"/>
              <a:t>a) </a:t>
            </a:r>
            <a:r>
              <a:rPr lang="zh-CN" altLang="en-US" dirty="0"/>
              <a:t>材料、设备质量证明文件、进场验收记录、施工记录、试验记录等资料完整、数据齐全，真实、有效、内容填写正确，分类整理规范，审签手续完备并能满足设计及规范要求的为一档，取</a:t>
            </a:r>
            <a:r>
              <a:rPr lang="en-US" altLang="zh-CN" dirty="0"/>
              <a:t>100%</a:t>
            </a:r>
            <a:r>
              <a:rPr lang="zh-CN" altLang="en-US" dirty="0"/>
              <a:t>的标准分值；资料完整、数据比较齐全，真实、有效，整理比较规范，审签手续比较完整并能满足设计及规范要求的为二档，取</a:t>
            </a:r>
            <a:r>
              <a:rPr lang="en-US" altLang="zh-CN" dirty="0"/>
              <a:t>70%</a:t>
            </a:r>
            <a:r>
              <a:rPr lang="zh-CN" altLang="en-US" dirty="0"/>
              <a:t>的标准分值。</a:t>
            </a:r>
            <a:endParaRPr lang="zh-CN" altLang="en-US" dirty="0"/>
          </a:p>
          <a:p>
            <a:pPr marL="0" indent="0">
              <a:buNone/>
            </a:pPr>
            <a:r>
              <a:rPr lang="en-US" altLang="zh-CN" dirty="0"/>
              <a:t>b) </a:t>
            </a:r>
            <a:r>
              <a:rPr lang="zh-CN" altLang="en-US" dirty="0"/>
              <a:t>核查工程质量验收资料核查并辅以现场观察。</a:t>
            </a:r>
            <a:endParaRPr lang="zh-CN" altLang="en-US" dirty="0"/>
          </a:p>
          <a:p>
            <a:pPr marL="0" indent="0">
              <a:buNone/>
            </a:pP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908720"/>
            <a:ext cx="8229600" cy="5415880"/>
          </a:xfrm>
        </p:spPr>
        <p:txBody>
          <a:bodyPr/>
          <a:lstStyle/>
          <a:p>
            <a:pPr marL="0" indent="0">
              <a:buNone/>
            </a:pPr>
            <a:r>
              <a:rPr lang="en-US" altLang="zh-CN" dirty="0" smtClean="0"/>
              <a:t>4</a:t>
            </a:r>
            <a:r>
              <a:rPr lang="zh-CN" altLang="en-US" dirty="0" smtClean="0"/>
              <a:t>、观感</a:t>
            </a:r>
            <a:r>
              <a:rPr lang="zh-CN" altLang="en-US" dirty="0"/>
              <a:t>质量评价</a:t>
            </a:r>
            <a:r>
              <a:rPr lang="zh-CN" altLang="en-US" dirty="0" smtClean="0"/>
              <a:t>方法（</a:t>
            </a:r>
            <a:r>
              <a:rPr lang="en-US" altLang="zh-CN" dirty="0" smtClean="0"/>
              <a:t>6.1.7 </a:t>
            </a:r>
            <a:r>
              <a:rPr lang="zh-CN" altLang="en-US" dirty="0" smtClean="0"/>
              <a:t>条）</a:t>
            </a:r>
            <a:endParaRPr lang="en-US" altLang="zh-CN" dirty="0" smtClean="0"/>
          </a:p>
          <a:p>
            <a:pPr marL="0" indent="0">
              <a:buNone/>
            </a:pPr>
            <a:r>
              <a:rPr lang="en-US" altLang="zh-CN" dirty="0"/>
              <a:t>a</a:t>
            </a:r>
            <a:r>
              <a:rPr lang="zh-CN" altLang="en-US" dirty="0"/>
              <a:t>） 每个评价项目以随机抽取的检查点按“好”、“一般”给出评价。项目检查点</a:t>
            </a:r>
            <a:r>
              <a:rPr lang="en-US" altLang="zh-CN" dirty="0"/>
              <a:t>90% </a:t>
            </a:r>
            <a:r>
              <a:rPr lang="zh-CN" altLang="en-US" dirty="0"/>
              <a:t>及其以上达到“好”，其余检查点达到“一般”的应为一档，取</a:t>
            </a:r>
            <a:r>
              <a:rPr lang="en-US" altLang="zh-CN" dirty="0"/>
              <a:t>100%</a:t>
            </a:r>
            <a:r>
              <a:rPr lang="zh-CN" altLang="en-US" dirty="0"/>
              <a:t>的标准分值；项目检查点</a:t>
            </a:r>
            <a:r>
              <a:rPr lang="en-US" altLang="zh-CN" dirty="0"/>
              <a:t>80%</a:t>
            </a:r>
            <a:r>
              <a:rPr lang="zh-CN" altLang="en-US" dirty="0"/>
              <a:t>及其以上达到“好”，但不足</a:t>
            </a:r>
            <a:r>
              <a:rPr lang="en-US" altLang="zh-CN" dirty="0"/>
              <a:t>90% </a:t>
            </a:r>
            <a:r>
              <a:rPr lang="zh-CN" altLang="en-US" dirty="0"/>
              <a:t>，其余检查点达到“一般”的应为二档，取</a:t>
            </a:r>
            <a:r>
              <a:rPr lang="en-US" altLang="zh-CN" dirty="0"/>
              <a:t>70%</a:t>
            </a:r>
            <a:r>
              <a:rPr lang="zh-CN" altLang="en-US" dirty="0"/>
              <a:t>的标准分值。</a:t>
            </a:r>
            <a:endParaRPr lang="zh-CN" altLang="en-US" dirty="0"/>
          </a:p>
          <a:p>
            <a:pPr marL="0" indent="0">
              <a:buNone/>
            </a:pPr>
            <a:r>
              <a:rPr lang="en-US" altLang="zh-CN" dirty="0"/>
              <a:t>b</a:t>
            </a:r>
            <a:r>
              <a:rPr lang="zh-CN" altLang="en-US" dirty="0"/>
              <a:t>） 通过工程质量验收资料核查并辅以现场观察。</a:t>
            </a:r>
            <a:endParaRPr lang="zh-CN" altLang="en-US" dirty="0"/>
          </a:p>
          <a:p>
            <a:pPr marL="0" indent="0">
              <a:buNone/>
            </a:pP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052736"/>
            <a:ext cx="7787208" cy="5805264"/>
          </a:xfrm>
        </p:spPr>
        <p:txBody>
          <a:bodyPr>
            <a:normAutofit/>
          </a:bodyPr>
          <a:lstStyle/>
          <a:p>
            <a:pPr marL="0" indent="0">
              <a:buNone/>
            </a:pPr>
            <a:r>
              <a:rPr lang="zh-CN" altLang="en-US" dirty="0" smtClean="0"/>
              <a:t>七、焊接专项工程质量评价评分方法</a:t>
            </a:r>
            <a:endParaRPr lang="en-US" altLang="zh-CN" dirty="0" smtClean="0"/>
          </a:p>
          <a:p>
            <a:pPr marL="0" indent="0">
              <a:buNone/>
            </a:pPr>
            <a:r>
              <a:rPr lang="en-US" altLang="zh-CN" sz="2000" dirty="0" smtClean="0"/>
              <a:t>1</a:t>
            </a:r>
            <a:r>
              <a:rPr lang="zh-CN" altLang="en-US" sz="2000" dirty="0" smtClean="0"/>
              <a:t>、</a:t>
            </a:r>
            <a:r>
              <a:rPr lang="en-US" altLang="zh-CN" sz="2000" dirty="0" smtClean="0"/>
              <a:t>8.1.1</a:t>
            </a:r>
            <a:r>
              <a:rPr lang="zh-CN" altLang="en-US" sz="2000" dirty="0" smtClean="0"/>
              <a:t>条 焊接</a:t>
            </a:r>
            <a:r>
              <a:rPr lang="zh-CN" altLang="en-US" sz="2000" dirty="0"/>
              <a:t>专项工程质量评价项目的权重值应按表</a:t>
            </a:r>
            <a:r>
              <a:rPr lang="en-US" altLang="zh-CN" sz="2000" dirty="0"/>
              <a:t>17</a:t>
            </a:r>
            <a:r>
              <a:rPr lang="zh-CN" altLang="en-US" sz="2000" dirty="0" smtClean="0"/>
              <a:t>执行。</a:t>
            </a:r>
            <a:endParaRPr lang="en-US" altLang="zh-CN" dirty="0" smtClean="0"/>
          </a:p>
          <a:p>
            <a:pPr marL="0" indent="0" algn="ctr">
              <a:buNone/>
            </a:pPr>
            <a:r>
              <a:rPr lang="zh-CN" altLang="en-US" sz="1800" b="1" dirty="0"/>
              <a:t>表</a:t>
            </a:r>
            <a:r>
              <a:rPr lang="en-US" altLang="zh-CN" sz="1800" b="1" dirty="0" smtClean="0"/>
              <a:t>17  </a:t>
            </a:r>
            <a:r>
              <a:rPr lang="zh-CN" altLang="en-US" sz="1800" b="1" dirty="0" smtClean="0"/>
              <a:t>焊接</a:t>
            </a:r>
            <a:r>
              <a:rPr lang="zh-CN" altLang="en-US" sz="1800" b="1" dirty="0"/>
              <a:t>专项工程质量评价项目的权重值分配</a:t>
            </a:r>
            <a:endParaRPr lang="en-US" altLang="zh-CN" sz="1800" b="1" dirty="0" smtClean="0"/>
          </a:p>
          <a:p>
            <a:pPr marL="0" indent="0">
              <a:buNone/>
            </a:pPr>
            <a:endParaRPr lang="en-US" altLang="zh-CN" dirty="0"/>
          </a:p>
          <a:p>
            <a:pPr marL="0" indent="0">
              <a:buNone/>
            </a:pPr>
            <a:endParaRPr lang="en-US" altLang="zh-CN" dirty="0" smtClean="0"/>
          </a:p>
          <a:p>
            <a:pPr marL="0" indent="0">
              <a:buNone/>
            </a:pPr>
            <a:endParaRPr lang="en-US" altLang="zh-CN" dirty="0"/>
          </a:p>
          <a:p>
            <a:pPr marL="0" indent="0">
              <a:buNone/>
            </a:pPr>
            <a:endParaRPr lang="en-US" altLang="zh-CN" dirty="0" smtClean="0"/>
          </a:p>
          <a:p>
            <a:pPr marL="0" indent="0">
              <a:buNone/>
            </a:pPr>
            <a:endParaRPr lang="en-US" altLang="zh-CN" dirty="0"/>
          </a:p>
          <a:p>
            <a:pPr marL="0" indent="0">
              <a:buNone/>
            </a:pPr>
            <a:endParaRPr lang="en-US" altLang="zh-CN" dirty="0" smtClean="0"/>
          </a:p>
          <a:p>
            <a:pPr marL="0" indent="0">
              <a:buNone/>
            </a:pPr>
            <a:endParaRPr lang="en-US" altLang="zh-CN" dirty="0"/>
          </a:p>
          <a:p>
            <a:pPr marL="0" indent="0">
              <a:buNone/>
            </a:pPr>
            <a:endParaRPr lang="en-US" altLang="zh-CN" dirty="0" smtClean="0"/>
          </a:p>
          <a:p>
            <a:pPr marL="0" indent="0">
              <a:buNone/>
            </a:pPr>
            <a:endParaRPr lang="zh-CN" altLang="en-US" dirty="0"/>
          </a:p>
        </p:txBody>
      </p:sp>
      <p:graphicFrame>
        <p:nvGraphicFramePr>
          <p:cNvPr id="4" name="表格 3"/>
          <p:cNvGraphicFramePr>
            <a:graphicFrameLocks noGrp="1"/>
          </p:cNvGraphicFramePr>
          <p:nvPr>
            <p:custDataLst>
              <p:tags r:id="rId1"/>
            </p:custDataLst>
          </p:nvPr>
        </p:nvGraphicFramePr>
        <p:xfrm>
          <a:off x="755576" y="2348882"/>
          <a:ext cx="6995119" cy="4124738"/>
        </p:xfrm>
        <a:graphic>
          <a:graphicData uri="http://schemas.openxmlformats.org/drawingml/2006/table">
            <a:tbl>
              <a:tblPr/>
              <a:tblGrid>
                <a:gridCol w="1080708"/>
                <a:gridCol w="1230883"/>
                <a:gridCol w="1080708"/>
                <a:gridCol w="912705"/>
                <a:gridCol w="912705"/>
                <a:gridCol w="888705"/>
                <a:gridCol w="888705"/>
              </a:tblGrid>
              <a:tr h="660425">
                <a:tc rowSpan="2">
                  <a:txBody>
                    <a:bodyPr/>
                    <a:lstStyle/>
                    <a:p>
                      <a:pPr algn="ctr">
                        <a:lnSpc>
                          <a:spcPct val="150000"/>
                        </a:lnSpc>
                        <a:spcAft>
                          <a:spcPts val="0"/>
                        </a:spcAft>
                      </a:pPr>
                      <a:r>
                        <a:rPr lang="zh-CN" sz="1400" kern="0" dirty="0">
                          <a:solidFill>
                            <a:srgbClr val="00000A"/>
                          </a:solidFill>
                          <a:effectLst/>
                          <a:latin typeface="Times New Roman" panose="02020603050405020304" pitchFamily="18" charset="0"/>
                          <a:ea typeface="宋体" panose="02010600030101010101" pitchFamily="2" charset="-122"/>
                        </a:rPr>
                        <a:t>序号</a:t>
                      </a:r>
                      <a:endParaRPr lang="zh-CN" sz="1400" kern="0" dirty="0">
                        <a:solidFill>
                          <a:srgbClr val="00000A"/>
                        </a:solidFill>
                        <a:effectLst/>
                        <a:latin typeface="Times New Roman" panose="02020603050405020304" pitchFamily="18" charset="0"/>
                        <a:ea typeface="宋体" panose="02010600030101010101" pitchFamily="2" charset="-122"/>
                      </a:endParaRPr>
                    </a:p>
                  </a:txBody>
                  <a:tcPr marL="43180" marR="0" marT="0" marB="0" anchor="ctr">
                    <a:lnL w="12700" cap="flat" cmpd="sng" algn="ctr">
                      <a:solidFill>
                        <a:srgbClr val="00000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rowSpan="2">
                  <a:txBody>
                    <a:bodyPr/>
                    <a:lstStyle/>
                    <a:p>
                      <a:pPr algn="ctr">
                        <a:lnSpc>
                          <a:spcPct val="150000"/>
                        </a:lnSpc>
                        <a:spcAft>
                          <a:spcPts val="0"/>
                        </a:spcAft>
                      </a:pPr>
                      <a:r>
                        <a:rPr lang="en-US" sz="1400" kern="0">
                          <a:solidFill>
                            <a:srgbClr val="00000A"/>
                          </a:solidFill>
                          <a:effectLst/>
                          <a:latin typeface="宋体" panose="02010600030101010101" pitchFamily="2" charset="-122"/>
                          <a:ea typeface="宋体" panose="02010600030101010101" pitchFamily="2" charset="-122"/>
                        </a:rPr>
                        <a:t>       </a:t>
                      </a:r>
                      <a:endParaRPr lang="zh-CN" sz="1400" kern="100">
                        <a:effectLst/>
                        <a:latin typeface="Times New Roman" panose="02020603050405020304" pitchFamily="18" charset="0"/>
                        <a:ea typeface="宋体" panose="02010600030101010101" pitchFamily="2" charset="-122"/>
                      </a:endParaRPr>
                    </a:p>
                    <a:p>
                      <a:pPr algn="ctr">
                        <a:lnSpc>
                          <a:spcPct val="150000"/>
                        </a:lnSpc>
                        <a:spcAft>
                          <a:spcPts val="0"/>
                        </a:spcAft>
                      </a:pPr>
                      <a:r>
                        <a:rPr lang="zh-CN" sz="1400" kern="0">
                          <a:solidFill>
                            <a:srgbClr val="00000A"/>
                          </a:solidFill>
                          <a:effectLst/>
                          <a:latin typeface="Times New Roman" panose="02020603050405020304" pitchFamily="18" charset="0"/>
                          <a:ea typeface="宋体" panose="02010600030101010101" pitchFamily="2" charset="-122"/>
                        </a:rPr>
                        <a:t>评价项目</a:t>
                      </a:r>
                      <a:endParaRPr lang="zh-CN" sz="1400" kern="100">
                        <a:effectLst/>
                        <a:latin typeface="Times New Roman" panose="02020603050405020304" pitchFamily="18" charset="0"/>
                        <a:ea typeface="宋体" panose="02010600030101010101" pitchFamily="2" charset="-122"/>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a:lnSpc>
                          <a:spcPct val="150000"/>
                        </a:lnSpc>
                        <a:spcAft>
                          <a:spcPts val="0"/>
                        </a:spcAft>
                      </a:pPr>
                      <a:r>
                        <a:rPr lang="zh-CN" sz="1400" kern="0" dirty="0">
                          <a:solidFill>
                            <a:srgbClr val="00000A"/>
                          </a:solidFill>
                          <a:effectLst/>
                          <a:latin typeface="Times New Roman" panose="02020603050405020304" pitchFamily="18" charset="0"/>
                          <a:ea typeface="宋体" panose="02010600030101010101" pitchFamily="2" charset="-122"/>
                        </a:rPr>
                        <a:t>工程部位</a:t>
                      </a:r>
                      <a:endParaRPr lang="zh-CN" sz="1400" kern="0" dirty="0">
                        <a:solidFill>
                          <a:srgbClr val="00000A"/>
                        </a:solidFill>
                        <a:effectLst/>
                        <a:latin typeface="Times New Roman" panose="02020603050405020304" pitchFamily="18" charset="0"/>
                        <a:ea typeface="宋体" panose="02010600030101010101" pitchFamily="2" charset="-122"/>
                      </a:endParaRPr>
                    </a:p>
                  </a:txBody>
                  <a:tcPr marL="43180" marR="0" marT="0" marB="0" anchor="ctr">
                    <a:lnL w="12700" cap="flat" cmpd="sng" algn="ctr">
                      <a:solidFill>
                        <a:srgbClr val="000000"/>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r>
              <a:tr h="822613">
                <a:tc vMerge="1">
                  <a:tcPr/>
                </a:tc>
                <a:tc vMerge="1">
                  <a:tcPr/>
                </a:tc>
                <a:tc>
                  <a:txBody>
                    <a:bodyPr/>
                    <a:lstStyle/>
                    <a:p>
                      <a:pPr algn="ctr">
                        <a:lnSpc>
                          <a:spcPct val="150000"/>
                        </a:lnSpc>
                        <a:spcAft>
                          <a:spcPts val="0"/>
                        </a:spcAft>
                      </a:pPr>
                      <a:r>
                        <a:rPr lang="zh-CN" sz="1400" kern="0" dirty="0">
                          <a:solidFill>
                            <a:srgbClr val="00000A"/>
                          </a:solidFill>
                          <a:effectLst/>
                          <a:latin typeface="Times New Roman" panose="02020603050405020304" pitchFamily="18" charset="0"/>
                          <a:ea typeface="宋体" panose="02010600030101010101" pitchFamily="2" charset="-122"/>
                        </a:rPr>
                        <a:t>管道焊口</a:t>
                      </a:r>
                      <a:r>
                        <a:rPr lang="en-US" sz="1400" kern="0" dirty="0">
                          <a:solidFill>
                            <a:srgbClr val="00000A"/>
                          </a:solidFill>
                          <a:effectLst/>
                          <a:latin typeface="Times New Roman" panose="02020603050405020304" pitchFamily="18" charset="0"/>
                          <a:ea typeface="宋体" panose="02010600030101010101" pitchFamily="2" charset="-122"/>
                        </a:rPr>
                        <a:t>(</a:t>
                      </a:r>
                      <a:r>
                        <a:rPr lang="zh-CN" sz="1400" kern="0" dirty="0">
                          <a:solidFill>
                            <a:srgbClr val="00000A"/>
                          </a:solidFill>
                          <a:effectLst/>
                          <a:latin typeface="Times New Roman" panose="02020603050405020304" pitchFamily="18" charset="0"/>
                          <a:ea typeface="宋体" panose="02010600030101010101" pitchFamily="2" charset="-122"/>
                        </a:rPr>
                        <a:t>核级、非核级</a:t>
                      </a:r>
                      <a:r>
                        <a:rPr lang="en-US" sz="1400" kern="0" dirty="0">
                          <a:solidFill>
                            <a:srgbClr val="00000A"/>
                          </a:solidFill>
                          <a:effectLst/>
                          <a:latin typeface="Times New Roman" panose="02020603050405020304" pitchFamily="18" charset="0"/>
                          <a:ea typeface="宋体" panose="02010600030101010101" pitchFamily="2" charset="-122"/>
                        </a:rPr>
                        <a:t>)</a:t>
                      </a:r>
                      <a:endParaRPr lang="zh-CN" sz="1400" kern="0" dirty="0">
                        <a:solidFill>
                          <a:srgbClr val="00000A"/>
                        </a:solidFill>
                        <a:effectLst/>
                        <a:latin typeface="Times New Roman" panose="02020603050405020304" pitchFamily="18" charset="0"/>
                        <a:ea typeface="宋体" panose="02010600030101010101" pitchFamily="2" charset="-122"/>
                      </a:endParaRPr>
                    </a:p>
                  </a:txBody>
                  <a:tcPr marL="43180" marR="0" marT="0" marB="0" anchor="ctr">
                    <a:lnL w="12700" cap="flat" cmpd="sng" algn="ctr">
                      <a:solidFill>
                        <a:srgbClr val="000000"/>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zh-CN" sz="1400" kern="0">
                          <a:solidFill>
                            <a:srgbClr val="00000A"/>
                          </a:solidFill>
                          <a:effectLst/>
                          <a:latin typeface="Times New Roman" panose="02020603050405020304" pitchFamily="18" charset="0"/>
                          <a:ea typeface="宋体" panose="02010600030101010101" pitchFamily="2" charset="-122"/>
                        </a:rPr>
                        <a:t>安全壳</a:t>
                      </a:r>
                      <a:endParaRPr lang="zh-CN" sz="1400" kern="0">
                        <a:solidFill>
                          <a:srgbClr val="00000A"/>
                        </a:solidFill>
                        <a:effectLst/>
                        <a:latin typeface="Times New Roman" panose="02020603050405020304" pitchFamily="18" charset="0"/>
                        <a:ea typeface="宋体" panose="02010600030101010101" pitchFamily="2" charset="-122"/>
                      </a:endParaRPr>
                    </a:p>
                  </a:txBody>
                  <a:tcPr marL="43180" marR="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zh-CN" sz="1400" kern="0">
                          <a:solidFill>
                            <a:srgbClr val="00000A"/>
                          </a:solidFill>
                          <a:effectLst/>
                          <a:latin typeface="Times New Roman" panose="02020603050405020304" pitchFamily="18" charset="0"/>
                          <a:ea typeface="宋体" panose="02010600030101010101" pitchFamily="2" charset="-122"/>
                        </a:rPr>
                        <a:t>不锈钢覆面</a:t>
                      </a:r>
                      <a:endParaRPr lang="zh-CN" sz="1400" kern="0">
                        <a:solidFill>
                          <a:srgbClr val="00000A"/>
                        </a:solidFill>
                        <a:effectLst/>
                        <a:latin typeface="Times New Roman" panose="02020603050405020304" pitchFamily="18" charset="0"/>
                        <a:ea typeface="宋体" panose="02010600030101010101" pitchFamily="2" charset="-122"/>
                      </a:endParaRPr>
                    </a:p>
                  </a:txBody>
                  <a:tcPr marL="43180" marR="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zh-CN" sz="1400" kern="0">
                          <a:solidFill>
                            <a:srgbClr val="00000A"/>
                          </a:solidFill>
                          <a:effectLst/>
                          <a:latin typeface="Times New Roman" panose="02020603050405020304" pitchFamily="18" charset="0"/>
                          <a:ea typeface="宋体" panose="02010600030101010101" pitchFamily="2" charset="-122"/>
                        </a:rPr>
                        <a:t>堆内构件</a:t>
                      </a:r>
                      <a:endParaRPr lang="zh-CN" sz="1400" kern="0">
                        <a:solidFill>
                          <a:srgbClr val="00000A"/>
                        </a:solidFill>
                        <a:effectLst/>
                        <a:latin typeface="Times New Roman" panose="02020603050405020304" pitchFamily="18" charset="0"/>
                        <a:ea typeface="宋体" panose="02010600030101010101" pitchFamily="2" charset="-122"/>
                      </a:endParaRPr>
                    </a:p>
                  </a:txBody>
                  <a:tcPr marL="43180" marR="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zh-CN" sz="1400" kern="0">
                          <a:solidFill>
                            <a:srgbClr val="00000A"/>
                          </a:solidFill>
                          <a:effectLst/>
                          <a:latin typeface="Times New Roman" panose="02020603050405020304" pitchFamily="18" charset="0"/>
                          <a:ea typeface="宋体" panose="02010600030101010101" pitchFamily="2" charset="-122"/>
                        </a:rPr>
                        <a:t>钢结构（重要、土建）</a:t>
                      </a:r>
                      <a:endParaRPr lang="zh-CN" sz="1400" kern="0">
                        <a:solidFill>
                          <a:srgbClr val="00000A"/>
                        </a:solidFill>
                        <a:effectLst/>
                        <a:latin typeface="Times New Roman" panose="02020603050405020304" pitchFamily="18" charset="0"/>
                        <a:ea typeface="宋体" panose="02010600030101010101" pitchFamily="2" charset="-122"/>
                      </a:endParaRPr>
                    </a:p>
                  </a:txBody>
                  <a:tcPr marL="0" marR="0" marT="0" marB="0" anchor="ctr">
                    <a:lnL w="12700" cap="flat" cmpd="sng" algn="ctr">
                      <a:solidFill>
                        <a:srgbClr val="00000A"/>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660425">
                <a:tc>
                  <a:txBody>
                    <a:bodyPr/>
                    <a:lstStyle/>
                    <a:p>
                      <a:pPr algn="ctr">
                        <a:lnSpc>
                          <a:spcPct val="150000"/>
                        </a:lnSpc>
                        <a:spcAft>
                          <a:spcPts val="0"/>
                        </a:spcAft>
                      </a:pPr>
                      <a:r>
                        <a:rPr lang="en-US" sz="1400" kern="0">
                          <a:solidFill>
                            <a:srgbClr val="00000A"/>
                          </a:solidFill>
                          <a:effectLst/>
                          <a:latin typeface="宋体" panose="02010600030101010101" pitchFamily="2" charset="-122"/>
                          <a:ea typeface="宋体" panose="02010600030101010101" pitchFamily="2" charset="-122"/>
                        </a:rPr>
                        <a:t>1</a:t>
                      </a:r>
                      <a:endParaRPr lang="en-US" sz="1400" kern="0">
                        <a:solidFill>
                          <a:srgbClr val="00000A"/>
                        </a:solidFill>
                        <a:effectLst/>
                        <a:latin typeface="宋体" panose="02010600030101010101" pitchFamily="2" charset="-122"/>
                        <a:ea typeface="宋体" panose="02010600030101010101" pitchFamily="2" charset="-122"/>
                      </a:endParaRPr>
                    </a:p>
                  </a:txBody>
                  <a:tcPr marL="43180" marR="0" marT="0" marB="0" anchor="ctr">
                    <a:lnL w="12700" cap="flat" cmpd="sng" algn="ctr">
                      <a:solidFill>
                        <a:srgbClr val="000001"/>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zh-CN" sz="1400" kern="0">
                          <a:solidFill>
                            <a:srgbClr val="00000A"/>
                          </a:solidFill>
                          <a:effectLst/>
                          <a:latin typeface="Times New Roman" panose="02020603050405020304" pitchFamily="18" charset="0"/>
                          <a:ea typeface="宋体" panose="02010600030101010101" pitchFamily="2" charset="-122"/>
                        </a:rPr>
                        <a:t>性能检测</a:t>
                      </a:r>
                      <a:endParaRPr lang="zh-CN" sz="1400" kern="0">
                        <a:solidFill>
                          <a:srgbClr val="00000A"/>
                        </a:solidFill>
                        <a:effectLst/>
                        <a:latin typeface="Times New Roman" panose="02020603050405020304" pitchFamily="18" charset="0"/>
                        <a:ea typeface="宋体" panose="02010600030101010101" pitchFamily="2" charset="-122"/>
                      </a:endParaRPr>
                    </a:p>
                  </a:txBody>
                  <a:tcPr marL="0" marR="0" marT="0" marB="0">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A"/>
                          </a:solidFill>
                          <a:effectLst/>
                          <a:latin typeface="宋体" panose="02010600030101010101" pitchFamily="2" charset="-122"/>
                          <a:ea typeface="宋体" panose="02010600030101010101" pitchFamily="2" charset="-122"/>
                        </a:rPr>
                        <a:t>30</a:t>
                      </a:r>
                      <a:endParaRPr lang="en-US" sz="1400" kern="0">
                        <a:solidFill>
                          <a:srgbClr val="00000A"/>
                        </a:solidFill>
                        <a:effectLst/>
                        <a:latin typeface="宋体" panose="02010600030101010101" pitchFamily="2" charset="-122"/>
                        <a:ea typeface="宋体" panose="02010600030101010101" pitchFamily="2" charset="-122"/>
                      </a:endParaRPr>
                    </a:p>
                  </a:txBody>
                  <a:tcPr marL="43180" marR="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A"/>
                          </a:solidFill>
                          <a:effectLst/>
                          <a:latin typeface="宋体" panose="02010600030101010101" pitchFamily="2" charset="-122"/>
                          <a:ea typeface="宋体" panose="02010600030101010101" pitchFamily="2" charset="-122"/>
                        </a:rPr>
                        <a:t>30</a:t>
                      </a:r>
                      <a:endParaRPr lang="en-US" sz="1400" kern="0">
                        <a:solidFill>
                          <a:srgbClr val="00000A"/>
                        </a:solidFill>
                        <a:effectLst/>
                        <a:latin typeface="宋体" panose="02010600030101010101" pitchFamily="2" charset="-122"/>
                        <a:ea typeface="宋体" panose="02010600030101010101" pitchFamily="2" charset="-122"/>
                      </a:endParaRPr>
                    </a:p>
                  </a:txBody>
                  <a:tcPr marL="43180" marR="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A"/>
                          </a:solidFill>
                          <a:effectLst/>
                          <a:latin typeface="宋体" panose="02010600030101010101" pitchFamily="2" charset="-122"/>
                          <a:ea typeface="宋体" panose="02010600030101010101" pitchFamily="2" charset="-122"/>
                        </a:rPr>
                        <a:t>30</a:t>
                      </a:r>
                      <a:endParaRPr lang="en-US" sz="1400" kern="0">
                        <a:solidFill>
                          <a:srgbClr val="00000A"/>
                        </a:solidFill>
                        <a:effectLst/>
                        <a:latin typeface="宋体" panose="02010600030101010101" pitchFamily="2" charset="-122"/>
                        <a:ea typeface="宋体" panose="02010600030101010101" pitchFamily="2" charset="-122"/>
                      </a:endParaRPr>
                    </a:p>
                  </a:txBody>
                  <a:tcPr marL="43180" marR="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A"/>
                          </a:solidFill>
                          <a:effectLst/>
                          <a:latin typeface="宋体" panose="02010600030101010101" pitchFamily="2" charset="-122"/>
                          <a:ea typeface="宋体" panose="02010600030101010101" pitchFamily="2" charset="-122"/>
                        </a:rPr>
                        <a:t>30</a:t>
                      </a:r>
                      <a:endParaRPr lang="en-US" sz="1400" kern="0">
                        <a:solidFill>
                          <a:srgbClr val="00000A"/>
                        </a:solidFill>
                        <a:effectLst/>
                        <a:latin typeface="宋体" panose="02010600030101010101" pitchFamily="2" charset="-122"/>
                        <a:ea typeface="宋体" panose="02010600030101010101" pitchFamily="2" charset="-122"/>
                      </a:endParaRPr>
                    </a:p>
                  </a:txBody>
                  <a:tcPr marL="43180" marR="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dirty="0">
                          <a:solidFill>
                            <a:srgbClr val="00000A"/>
                          </a:solidFill>
                          <a:effectLst/>
                          <a:latin typeface="宋体" panose="02010600030101010101" pitchFamily="2" charset="-122"/>
                          <a:ea typeface="宋体" panose="02010600030101010101" pitchFamily="2" charset="-122"/>
                        </a:rPr>
                        <a:t>30</a:t>
                      </a:r>
                      <a:endParaRPr lang="en-US" sz="1400" kern="0" dirty="0">
                        <a:solidFill>
                          <a:srgbClr val="00000A"/>
                        </a:solidFill>
                        <a:effectLst/>
                        <a:latin typeface="宋体" panose="02010600030101010101" pitchFamily="2" charset="-122"/>
                        <a:ea typeface="宋体" panose="02010600030101010101" pitchFamily="2" charset="-122"/>
                      </a:endParaRPr>
                    </a:p>
                  </a:txBody>
                  <a:tcPr marL="0" marR="0" marT="0" marB="0" anchor="ctr">
                    <a:lnL w="12700" cap="flat" cmpd="sng" algn="ctr">
                      <a:solidFill>
                        <a:srgbClr val="00000A"/>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660425">
                <a:tc>
                  <a:txBody>
                    <a:bodyPr/>
                    <a:lstStyle/>
                    <a:p>
                      <a:pPr algn="ctr">
                        <a:lnSpc>
                          <a:spcPct val="150000"/>
                        </a:lnSpc>
                        <a:spcAft>
                          <a:spcPts val="0"/>
                        </a:spcAft>
                      </a:pPr>
                      <a:r>
                        <a:rPr lang="en-US" sz="1400" kern="0">
                          <a:solidFill>
                            <a:srgbClr val="00000A"/>
                          </a:solidFill>
                          <a:effectLst/>
                          <a:latin typeface="宋体" panose="02010600030101010101" pitchFamily="2" charset="-122"/>
                          <a:ea typeface="宋体" panose="02010600030101010101" pitchFamily="2" charset="-122"/>
                        </a:rPr>
                        <a:t>2</a:t>
                      </a:r>
                      <a:endParaRPr lang="en-US" sz="1400" kern="0">
                        <a:solidFill>
                          <a:srgbClr val="00000A"/>
                        </a:solidFill>
                        <a:effectLst/>
                        <a:latin typeface="宋体" panose="02010600030101010101" pitchFamily="2" charset="-122"/>
                        <a:ea typeface="宋体" panose="02010600030101010101" pitchFamily="2" charset="-122"/>
                      </a:endParaRPr>
                    </a:p>
                  </a:txBody>
                  <a:tcPr marL="43180" marR="0" marT="0" marB="0" anchor="ctr">
                    <a:lnL w="12700" cap="flat" cmpd="sng" algn="ctr">
                      <a:solidFill>
                        <a:srgbClr val="000001"/>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zh-CN" sz="1400" kern="0">
                          <a:solidFill>
                            <a:srgbClr val="00000A"/>
                          </a:solidFill>
                          <a:effectLst/>
                          <a:latin typeface="Times New Roman" panose="02020603050405020304" pitchFamily="18" charset="0"/>
                          <a:ea typeface="宋体" panose="02010600030101010101" pitchFamily="2" charset="-122"/>
                        </a:rPr>
                        <a:t>允许偏差</a:t>
                      </a:r>
                      <a:endParaRPr lang="zh-CN" sz="1400" kern="0">
                        <a:solidFill>
                          <a:srgbClr val="00000A"/>
                        </a:solidFill>
                        <a:effectLst/>
                        <a:latin typeface="Times New Roman" panose="02020603050405020304" pitchFamily="18" charset="0"/>
                        <a:ea typeface="宋体" panose="02010600030101010101" pitchFamily="2" charset="-122"/>
                      </a:endParaRPr>
                    </a:p>
                  </a:txBody>
                  <a:tcPr marL="0" marR="0" marT="0" marB="0">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A"/>
                          </a:solidFill>
                          <a:effectLst/>
                          <a:latin typeface="宋体" panose="02010600030101010101" pitchFamily="2" charset="-122"/>
                          <a:ea typeface="宋体" panose="02010600030101010101" pitchFamily="2" charset="-122"/>
                        </a:rPr>
                        <a:t>20</a:t>
                      </a:r>
                      <a:endParaRPr lang="en-US" sz="1400" kern="0">
                        <a:solidFill>
                          <a:srgbClr val="00000A"/>
                        </a:solidFill>
                        <a:effectLst/>
                        <a:latin typeface="宋体" panose="02010600030101010101" pitchFamily="2" charset="-122"/>
                        <a:ea typeface="宋体" panose="02010600030101010101" pitchFamily="2" charset="-122"/>
                      </a:endParaRPr>
                    </a:p>
                  </a:txBody>
                  <a:tcPr marL="43180" marR="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A"/>
                          </a:solidFill>
                          <a:effectLst/>
                          <a:latin typeface="宋体" panose="02010600030101010101" pitchFamily="2" charset="-122"/>
                          <a:ea typeface="宋体" panose="02010600030101010101" pitchFamily="2" charset="-122"/>
                        </a:rPr>
                        <a:t>20</a:t>
                      </a:r>
                      <a:endParaRPr lang="en-US" sz="1400" kern="0">
                        <a:solidFill>
                          <a:srgbClr val="00000A"/>
                        </a:solidFill>
                        <a:effectLst/>
                        <a:latin typeface="宋体" panose="02010600030101010101" pitchFamily="2" charset="-122"/>
                        <a:ea typeface="宋体" panose="02010600030101010101" pitchFamily="2" charset="-122"/>
                      </a:endParaRPr>
                    </a:p>
                  </a:txBody>
                  <a:tcPr marL="43180" marR="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A"/>
                          </a:solidFill>
                          <a:effectLst/>
                          <a:latin typeface="宋体" panose="02010600030101010101" pitchFamily="2" charset="-122"/>
                          <a:ea typeface="宋体" panose="02010600030101010101" pitchFamily="2" charset="-122"/>
                        </a:rPr>
                        <a:t>20</a:t>
                      </a:r>
                      <a:endParaRPr lang="en-US" sz="1400" kern="0">
                        <a:solidFill>
                          <a:srgbClr val="00000A"/>
                        </a:solidFill>
                        <a:effectLst/>
                        <a:latin typeface="宋体" panose="02010600030101010101" pitchFamily="2" charset="-122"/>
                        <a:ea typeface="宋体" panose="02010600030101010101" pitchFamily="2" charset="-122"/>
                      </a:endParaRPr>
                    </a:p>
                  </a:txBody>
                  <a:tcPr marL="43180" marR="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A"/>
                          </a:solidFill>
                          <a:effectLst/>
                          <a:latin typeface="宋体" panose="02010600030101010101" pitchFamily="2" charset="-122"/>
                          <a:ea typeface="宋体" panose="02010600030101010101" pitchFamily="2" charset="-122"/>
                        </a:rPr>
                        <a:t>20</a:t>
                      </a:r>
                      <a:endParaRPr lang="en-US" sz="1400" kern="0">
                        <a:solidFill>
                          <a:srgbClr val="00000A"/>
                        </a:solidFill>
                        <a:effectLst/>
                        <a:latin typeface="宋体" panose="02010600030101010101" pitchFamily="2" charset="-122"/>
                        <a:ea typeface="宋体" panose="02010600030101010101" pitchFamily="2" charset="-122"/>
                      </a:endParaRPr>
                    </a:p>
                  </a:txBody>
                  <a:tcPr marL="43180" marR="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A"/>
                          </a:solidFill>
                          <a:effectLst/>
                          <a:latin typeface="宋体" panose="02010600030101010101" pitchFamily="2" charset="-122"/>
                          <a:ea typeface="宋体" panose="02010600030101010101" pitchFamily="2" charset="-122"/>
                        </a:rPr>
                        <a:t>20</a:t>
                      </a:r>
                      <a:endParaRPr lang="en-US" sz="1400" kern="0">
                        <a:solidFill>
                          <a:srgbClr val="00000A"/>
                        </a:solidFill>
                        <a:effectLst/>
                        <a:latin typeface="宋体" panose="02010600030101010101" pitchFamily="2" charset="-122"/>
                        <a:ea typeface="宋体" panose="02010600030101010101" pitchFamily="2" charset="-122"/>
                      </a:endParaRPr>
                    </a:p>
                  </a:txBody>
                  <a:tcPr marL="0" marR="0" marT="0" marB="0" anchor="ctr">
                    <a:lnL w="12700" cap="flat" cmpd="sng" algn="ctr">
                      <a:solidFill>
                        <a:srgbClr val="00000A"/>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660425">
                <a:tc>
                  <a:txBody>
                    <a:bodyPr/>
                    <a:lstStyle/>
                    <a:p>
                      <a:pPr algn="ctr">
                        <a:lnSpc>
                          <a:spcPct val="150000"/>
                        </a:lnSpc>
                        <a:spcAft>
                          <a:spcPts val="0"/>
                        </a:spcAft>
                      </a:pPr>
                      <a:r>
                        <a:rPr lang="en-US" sz="1400" kern="0">
                          <a:solidFill>
                            <a:srgbClr val="00000A"/>
                          </a:solidFill>
                          <a:effectLst/>
                          <a:latin typeface="宋体" panose="02010600030101010101" pitchFamily="2" charset="-122"/>
                          <a:ea typeface="宋体" panose="02010600030101010101" pitchFamily="2" charset="-122"/>
                        </a:rPr>
                        <a:t>3</a:t>
                      </a:r>
                      <a:endParaRPr lang="en-US" sz="1400" kern="0">
                        <a:solidFill>
                          <a:srgbClr val="00000A"/>
                        </a:solidFill>
                        <a:effectLst/>
                        <a:latin typeface="宋体" panose="02010600030101010101" pitchFamily="2" charset="-122"/>
                        <a:ea typeface="宋体" panose="02010600030101010101" pitchFamily="2" charset="-122"/>
                      </a:endParaRPr>
                    </a:p>
                  </a:txBody>
                  <a:tcPr marL="43180" marR="0" marT="0" marB="0" anchor="ctr">
                    <a:lnL w="12700" cap="flat" cmpd="sng" algn="ctr">
                      <a:solidFill>
                        <a:srgbClr val="000001"/>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zh-CN" sz="1400" kern="0">
                          <a:solidFill>
                            <a:srgbClr val="00000A"/>
                          </a:solidFill>
                          <a:effectLst/>
                          <a:latin typeface="Times New Roman" panose="02020603050405020304" pitchFamily="18" charset="0"/>
                          <a:ea typeface="宋体" panose="02010600030101010101" pitchFamily="2" charset="-122"/>
                        </a:rPr>
                        <a:t>质量记录</a:t>
                      </a:r>
                      <a:endParaRPr lang="zh-CN" sz="1400" kern="0">
                        <a:solidFill>
                          <a:srgbClr val="00000A"/>
                        </a:solidFill>
                        <a:effectLst/>
                        <a:latin typeface="Times New Roman" panose="02020603050405020304" pitchFamily="18" charset="0"/>
                        <a:ea typeface="宋体" panose="02010600030101010101" pitchFamily="2" charset="-122"/>
                      </a:endParaRPr>
                    </a:p>
                  </a:txBody>
                  <a:tcPr marL="0" marR="0" marT="0" marB="0">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A"/>
                          </a:solidFill>
                          <a:effectLst/>
                          <a:latin typeface="宋体" panose="02010600030101010101" pitchFamily="2" charset="-122"/>
                          <a:ea typeface="宋体" panose="02010600030101010101" pitchFamily="2" charset="-122"/>
                        </a:rPr>
                        <a:t>30</a:t>
                      </a:r>
                      <a:endParaRPr lang="en-US" sz="1400" kern="0">
                        <a:solidFill>
                          <a:srgbClr val="00000A"/>
                        </a:solidFill>
                        <a:effectLst/>
                        <a:latin typeface="宋体" panose="02010600030101010101" pitchFamily="2" charset="-122"/>
                        <a:ea typeface="宋体" panose="02010600030101010101" pitchFamily="2" charset="-122"/>
                      </a:endParaRPr>
                    </a:p>
                  </a:txBody>
                  <a:tcPr marL="43180" marR="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A"/>
                          </a:solidFill>
                          <a:effectLst/>
                          <a:latin typeface="宋体" panose="02010600030101010101" pitchFamily="2" charset="-122"/>
                          <a:ea typeface="宋体" panose="02010600030101010101" pitchFamily="2" charset="-122"/>
                        </a:rPr>
                        <a:t>30</a:t>
                      </a:r>
                      <a:endParaRPr lang="en-US" sz="1400" kern="0">
                        <a:solidFill>
                          <a:srgbClr val="00000A"/>
                        </a:solidFill>
                        <a:effectLst/>
                        <a:latin typeface="宋体" panose="02010600030101010101" pitchFamily="2" charset="-122"/>
                        <a:ea typeface="宋体" panose="02010600030101010101" pitchFamily="2" charset="-122"/>
                      </a:endParaRPr>
                    </a:p>
                  </a:txBody>
                  <a:tcPr marL="43180" marR="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A"/>
                          </a:solidFill>
                          <a:effectLst/>
                          <a:latin typeface="宋体" panose="02010600030101010101" pitchFamily="2" charset="-122"/>
                          <a:ea typeface="宋体" panose="02010600030101010101" pitchFamily="2" charset="-122"/>
                        </a:rPr>
                        <a:t>30</a:t>
                      </a:r>
                      <a:endParaRPr lang="en-US" sz="1400" kern="0">
                        <a:solidFill>
                          <a:srgbClr val="00000A"/>
                        </a:solidFill>
                        <a:effectLst/>
                        <a:latin typeface="宋体" panose="02010600030101010101" pitchFamily="2" charset="-122"/>
                        <a:ea typeface="宋体" panose="02010600030101010101" pitchFamily="2" charset="-122"/>
                      </a:endParaRPr>
                    </a:p>
                  </a:txBody>
                  <a:tcPr marL="43180" marR="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A"/>
                          </a:solidFill>
                          <a:effectLst/>
                          <a:latin typeface="宋体" panose="02010600030101010101" pitchFamily="2" charset="-122"/>
                          <a:ea typeface="宋体" panose="02010600030101010101" pitchFamily="2" charset="-122"/>
                        </a:rPr>
                        <a:t>30</a:t>
                      </a:r>
                      <a:endParaRPr lang="en-US" sz="1400" kern="0">
                        <a:solidFill>
                          <a:srgbClr val="00000A"/>
                        </a:solidFill>
                        <a:effectLst/>
                        <a:latin typeface="宋体" panose="02010600030101010101" pitchFamily="2" charset="-122"/>
                        <a:ea typeface="宋体" panose="02010600030101010101" pitchFamily="2" charset="-122"/>
                      </a:endParaRPr>
                    </a:p>
                  </a:txBody>
                  <a:tcPr marL="43180" marR="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dirty="0">
                          <a:solidFill>
                            <a:srgbClr val="00000A"/>
                          </a:solidFill>
                          <a:effectLst/>
                          <a:latin typeface="宋体" panose="02010600030101010101" pitchFamily="2" charset="-122"/>
                          <a:ea typeface="宋体" panose="02010600030101010101" pitchFamily="2" charset="-122"/>
                        </a:rPr>
                        <a:t>30</a:t>
                      </a:r>
                      <a:endParaRPr lang="en-US" sz="1400" kern="0" dirty="0">
                        <a:solidFill>
                          <a:srgbClr val="00000A"/>
                        </a:solidFill>
                        <a:effectLst/>
                        <a:latin typeface="宋体" panose="02010600030101010101" pitchFamily="2" charset="-122"/>
                        <a:ea typeface="宋体" panose="02010600030101010101" pitchFamily="2" charset="-122"/>
                      </a:endParaRPr>
                    </a:p>
                  </a:txBody>
                  <a:tcPr marL="0" marR="0" marT="0" marB="0" anchor="ctr">
                    <a:lnL w="12700" cap="flat" cmpd="sng" algn="ctr">
                      <a:solidFill>
                        <a:srgbClr val="00000A"/>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660425">
                <a:tc>
                  <a:txBody>
                    <a:bodyPr/>
                    <a:lstStyle/>
                    <a:p>
                      <a:pPr algn="ctr">
                        <a:lnSpc>
                          <a:spcPct val="150000"/>
                        </a:lnSpc>
                        <a:spcAft>
                          <a:spcPts val="0"/>
                        </a:spcAft>
                      </a:pPr>
                      <a:r>
                        <a:rPr lang="en-US" sz="1400" kern="0" dirty="0">
                          <a:solidFill>
                            <a:srgbClr val="00000A"/>
                          </a:solidFill>
                          <a:effectLst/>
                          <a:latin typeface="宋体" panose="02010600030101010101" pitchFamily="2" charset="-122"/>
                          <a:ea typeface="宋体" panose="02010600030101010101" pitchFamily="2" charset="-122"/>
                        </a:rPr>
                        <a:t>4</a:t>
                      </a:r>
                      <a:endParaRPr lang="en-US" sz="1400" kern="0" dirty="0">
                        <a:solidFill>
                          <a:srgbClr val="00000A"/>
                        </a:solidFill>
                        <a:effectLst/>
                        <a:latin typeface="宋体" panose="02010600030101010101" pitchFamily="2" charset="-122"/>
                        <a:ea typeface="宋体" panose="02010600030101010101" pitchFamily="2" charset="-122"/>
                      </a:endParaRPr>
                    </a:p>
                  </a:txBody>
                  <a:tcPr marL="43180" marR="0" marT="0" marB="0" anchor="ctr">
                    <a:lnL w="12700" cap="flat" cmpd="sng" algn="ctr">
                      <a:solidFill>
                        <a:srgbClr val="000001"/>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c>
                  <a:txBody>
                    <a:bodyPr/>
                    <a:lstStyle/>
                    <a:p>
                      <a:pPr algn="ctr">
                        <a:lnSpc>
                          <a:spcPct val="150000"/>
                        </a:lnSpc>
                        <a:spcAft>
                          <a:spcPts val="0"/>
                        </a:spcAft>
                      </a:pPr>
                      <a:r>
                        <a:rPr lang="zh-CN" sz="1400" kern="0" dirty="0">
                          <a:solidFill>
                            <a:srgbClr val="00000A"/>
                          </a:solidFill>
                          <a:effectLst/>
                          <a:latin typeface="Times New Roman" panose="02020603050405020304" pitchFamily="18" charset="0"/>
                          <a:ea typeface="宋体" panose="02010600030101010101" pitchFamily="2" charset="-122"/>
                        </a:rPr>
                        <a:t>观感质量</a:t>
                      </a:r>
                      <a:endParaRPr lang="zh-CN" sz="1400" kern="0" dirty="0">
                        <a:solidFill>
                          <a:srgbClr val="00000A"/>
                        </a:solidFill>
                        <a:effectLst/>
                        <a:latin typeface="Times New Roman" panose="02020603050405020304" pitchFamily="18" charset="0"/>
                        <a:ea typeface="宋体" panose="02010600030101010101" pitchFamily="2" charset="-122"/>
                      </a:endParaRPr>
                    </a:p>
                  </a:txBody>
                  <a:tcPr marL="0" marR="0" marT="0" marB="0">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A"/>
                          </a:solidFill>
                          <a:effectLst/>
                          <a:latin typeface="宋体" panose="02010600030101010101" pitchFamily="2" charset="-122"/>
                          <a:ea typeface="宋体" panose="02010600030101010101" pitchFamily="2" charset="-122"/>
                        </a:rPr>
                        <a:t>20</a:t>
                      </a:r>
                      <a:endParaRPr lang="en-US" sz="1400" kern="0">
                        <a:solidFill>
                          <a:srgbClr val="00000A"/>
                        </a:solidFill>
                        <a:effectLst/>
                        <a:latin typeface="宋体" panose="02010600030101010101" pitchFamily="2" charset="-122"/>
                        <a:ea typeface="宋体" panose="02010600030101010101" pitchFamily="2" charset="-122"/>
                      </a:endParaRPr>
                    </a:p>
                  </a:txBody>
                  <a:tcPr marL="43180" marR="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A"/>
                          </a:solidFill>
                          <a:effectLst/>
                          <a:latin typeface="宋体" panose="02010600030101010101" pitchFamily="2" charset="-122"/>
                          <a:ea typeface="宋体" panose="02010600030101010101" pitchFamily="2" charset="-122"/>
                        </a:rPr>
                        <a:t>20</a:t>
                      </a:r>
                      <a:endParaRPr lang="en-US" sz="1400" kern="0">
                        <a:solidFill>
                          <a:srgbClr val="00000A"/>
                        </a:solidFill>
                        <a:effectLst/>
                        <a:latin typeface="宋体" panose="02010600030101010101" pitchFamily="2" charset="-122"/>
                        <a:ea typeface="宋体" panose="02010600030101010101" pitchFamily="2" charset="-122"/>
                      </a:endParaRPr>
                    </a:p>
                  </a:txBody>
                  <a:tcPr marL="43180" marR="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A"/>
                          </a:solidFill>
                          <a:effectLst/>
                          <a:latin typeface="宋体" panose="02010600030101010101" pitchFamily="2" charset="-122"/>
                          <a:ea typeface="宋体" panose="02010600030101010101" pitchFamily="2" charset="-122"/>
                        </a:rPr>
                        <a:t>20</a:t>
                      </a:r>
                      <a:endParaRPr lang="en-US" sz="1400" kern="0">
                        <a:solidFill>
                          <a:srgbClr val="00000A"/>
                        </a:solidFill>
                        <a:effectLst/>
                        <a:latin typeface="宋体" panose="02010600030101010101" pitchFamily="2" charset="-122"/>
                        <a:ea typeface="宋体" panose="02010600030101010101" pitchFamily="2" charset="-122"/>
                      </a:endParaRPr>
                    </a:p>
                  </a:txBody>
                  <a:tcPr marL="43180" marR="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c>
                  <a:txBody>
                    <a:bodyPr/>
                    <a:lstStyle/>
                    <a:p>
                      <a:pPr algn="ctr">
                        <a:lnSpc>
                          <a:spcPct val="150000"/>
                        </a:lnSpc>
                        <a:spcAft>
                          <a:spcPts val="0"/>
                        </a:spcAft>
                      </a:pPr>
                      <a:r>
                        <a:rPr lang="en-US" sz="1400" kern="0" dirty="0">
                          <a:solidFill>
                            <a:srgbClr val="00000A"/>
                          </a:solidFill>
                          <a:effectLst/>
                          <a:latin typeface="宋体" panose="02010600030101010101" pitchFamily="2" charset="-122"/>
                          <a:ea typeface="宋体" panose="02010600030101010101" pitchFamily="2" charset="-122"/>
                        </a:rPr>
                        <a:t>20</a:t>
                      </a:r>
                      <a:endParaRPr lang="en-US" sz="1400" kern="0" dirty="0">
                        <a:solidFill>
                          <a:srgbClr val="00000A"/>
                        </a:solidFill>
                        <a:effectLst/>
                        <a:latin typeface="宋体" panose="02010600030101010101" pitchFamily="2" charset="-122"/>
                        <a:ea typeface="宋体" panose="02010600030101010101" pitchFamily="2" charset="-122"/>
                      </a:endParaRPr>
                    </a:p>
                  </a:txBody>
                  <a:tcPr marL="43180" marR="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c>
                  <a:txBody>
                    <a:bodyPr/>
                    <a:lstStyle/>
                    <a:p>
                      <a:pPr algn="ctr">
                        <a:lnSpc>
                          <a:spcPct val="150000"/>
                        </a:lnSpc>
                        <a:spcAft>
                          <a:spcPts val="0"/>
                        </a:spcAft>
                      </a:pPr>
                      <a:r>
                        <a:rPr lang="en-US" sz="1400" kern="0" dirty="0">
                          <a:solidFill>
                            <a:srgbClr val="00000A"/>
                          </a:solidFill>
                          <a:effectLst/>
                          <a:latin typeface="宋体" panose="02010600030101010101" pitchFamily="2" charset="-122"/>
                          <a:ea typeface="宋体" panose="02010600030101010101" pitchFamily="2" charset="-122"/>
                        </a:rPr>
                        <a:t>20</a:t>
                      </a:r>
                      <a:endParaRPr lang="en-US" sz="1400" kern="0" dirty="0">
                        <a:solidFill>
                          <a:srgbClr val="00000A"/>
                        </a:solidFill>
                        <a:effectLst/>
                        <a:latin typeface="宋体" panose="02010600030101010101" pitchFamily="2" charset="-122"/>
                        <a:ea typeface="宋体" panose="02010600030101010101" pitchFamily="2" charset="-122"/>
                      </a:endParaRPr>
                    </a:p>
                  </a:txBody>
                  <a:tcPr marL="0" marR="0" marT="0" marB="0" anchor="ctr">
                    <a:lnL w="12700" cap="flat" cmpd="sng" algn="ctr">
                      <a:solidFill>
                        <a:srgbClr val="00000A"/>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8465" y="748030"/>
            <a:ext cx="8350885" cy="5990590"/>
          </a:xfrm>
        </p:spPr>
        <p:txBody>
          <a:bodyPr>
            <a:normAutofit fontScale="90000" lnSpcReduction="20000"/>
          </a:bodyPr>
          <a:lstStyle/>
          <a:p>
            <a:pPr marL="0" indent="0">
              <a:buNone/>
            </a:pPr>
            <a:r>
              <a:rPr lang="en-US" altLang="zh-CN" dirty="0" smtClean="0"/>
              <a:t>2</a:t>
            </a:r>
            <a:r>
              <a:rPr lang="zh-CN" altLang="en-US" dirty="0" smtClean="0"/>
              <a:t>、焊接</a:t>
            </a:r>
            <a:r>
              <a:rPr lang="zh-CN" altLang="en-US" dirty="0"/>
              <a:t>专项工程质量评价项目及</a:t>
            </a:r>
            <a:r>
              <a:rPr lang="zh-CN" altLang="en-US" dirty="0" smtClean="0"/>
              <a:t>评分</a:t>
            </a:r>
            <a:endParaRPr lang="en-US" altLang="zh-CN" dirty="0" smtClean="0"/>
          </a:p>
          <a:p>
            <a:pPr marL="0" indent="0">
              <a:buNone/>
            </a:pPr>
            <a:r>
              <a:rPr lang="en-US" altLang="zh-CN" sz="1800" dirty="0">
                <a:solidFill>
                  <a:srgbClr val="C00000"/>
                </a:solidFill>
              </a:rPr>
              <a:t> </a:t>
            </a:r>
            <a:r>
              <a:rPr lang="en-US" altLang="zh-CN" sz="1800" dirty="0" smtClean="0">
                <a:solidFill>
                  <a:srgbClr val="C00000"/>
                </a:solidFill>
              </a:rPr>
              <a:t>   </a:t>
            </a:r>
            <a:r>
              <a:rPr lang="en-US" altLang="zh-CN" sz="1780" dirty="0" smtClean="0">
                <a:solidFill>
                  <a:srgbClr val="C00000"/>
                </a:solidFill>
              </a:rPr>
              <a:t>    </a:t>
            </a:r>
            <a:r>
              <a:rPr lang="zh-CN" altLang="en-US" sz="1780" dirty="0" smtClean="0">
                <a:solidFill>
                  <a:srgbClr val="C00000"/>
                </a:solidFill>
              </a:rPr>
              <a:t>焊接</a:t>
            </a:r>
            <a:r>
              <a:rPr lang="zh-CN" altLang="en-US" sz="1780" dirty="0">
                <a:solidFill>
                  <a:srgbClr val="C00000"/>
                </a:solidFill>
              </a:rPr>
              <a:t>专项工程质量评价</a:t>
            </a:r>
            <a:r>
              <a:rPr lang="zh-CN" altLang="en-US" sz="1780" dirty="0" smtClean="0">
                <a:solidFill>
                  <a:srgbClr val="C00000"/>
                </a:solidFill>
              </a:rPr>
              <a:t>项目有性能检测、允许</a:t>
            </a:r>
            <a:r>
              <a:rPr lang="zh-CN" altLang="en-US" sz="1780" dirty="0">
                <a:solidFill>
                  <a:srgbClr val="C00000"/>
                </a:solidFill>
              </a:rPr>
              <a:t>偏差</a:t>
            </a:r>
            <a:r>
              <a:rPr lang="zh-CN" altLang="en-US" sz="1780" dirty="0" smtClean="0">
                <a:solidFill>
                  <a:srgbClr val="C00000"/>
                </a:solidFill>
              </a:rPr>
              <a:t>评价、质量</a:t>
            </a:r>
            <a:r>
              <a:rPr lang="zh-CN" altLang="en-US" sz="1780" dirty="0">
                <a:solidFill>
                  <a:srgbClr val="C00000"/>
                </a:solidFill>
              </a:rPr>
              <a:t>记录</a:t>
            </a:r>
            <a:r>
              <a:rPr lang="zh-CN" altLang="en-US" sz="1780" dirty="0" smtClean="0">
                <a:solidFill>
                  <a:srgbClr val="C00000"/>
                </a:solidFill>
              </a:rPr>
              <a:t>评价、</a:t>
            </a:r>
            <a:r>
              <a:rPr lang="en-US" altLang="zh-CN" sz="1780" dirty="0" smtClean="0">
                <a:solidFill>
                  <a:srgbClr val="C00000"/>
                </a:solidFill>
              </a:rPr>
              <a:t> </a:t>
            </a:r>
            <a:r>
              <a:rPr lang="zh-CN" altLang="en-US" sz="1780" dirty="0">
                <a:solidFill>
                  <a:srgbClr val="C00000"/>
                </a:solidFill>
              </a:rPr>
              <a:t>焊接专项观感</a:t>
            </a:r>
            <a:r>
              <a:rPr lang="zh-CN" altLang="en-US" sz="1780" dirty="0" smtClean="0">
                <a:solidFill>
                  <a:srgbClr val="C00000"/>
                </a:solidFill>
              </a:rPr>
              <a:t>质量评价。</a:t>
            </a:r>
            <a:endParaRPr lang="en-US" altLang="zh-CN" sz="1780" dirty="0" smtClean="0">
              <a:solidFill>
                <a:srgbClr val="C00000"/>
              </a:solidFill>
            </a:endParaRPr>
          </a:p>
          <a:p>
            <a:pPr marL="0" indent="0">
              <a:buNone/>
            </a:pPr>
            <a:r>
              <a:rPr lang="zh-CN" altLang="en-US" sz="1780" dirty="0" smtClean="0"/>
              <a:t>（</a:t>
            </a:r>
            <a:r>
              <a:rPr lang="en-US" altLang="zh-CN" sz="1780" dirty="0" smtClean="0"/>
              <a:t>1</a:t>
            </a:r>
            <a:r>
              <a:rPr lang="zh-CN" altLang="en-US" sz="1780" dirty="0"/>
              <a:t>）焊接专项性能检测</a:t>
            </a:r>
            <a:r>
              <a:rPr lang="zh-CN" altLang="en-US" sz="1780" dirty="0" smtClean="0"/>
              <a:t>评价评分方法（表</a:t>
            </a:r>
            <a:r>
              <a:rPr lang="en-US" altLang="zh-CN" sz="1780" dirty="0" smtClean="0"/>
              <a:t>D.1</a:t>
            </a:r>
            <a:r>
              <a:rPr lang="zh-CN" altLang="en-US" sz="1780" dirty="0" smtClean="0"/>
              <a:t>）</a:t>
            </a:r>
            <a:endParaRPr lang="en-US" altLang="zh-CN" sz="1780" dirty="0" smtClean="0"/>
          </a:p>
          <a:p>
            <a:pPr marL="0" indent="0">
              <a:buNone/>
            </a:pPr>
            <a:r>
              <a:rPr lang="en-US" altLang="zh-CN" sz="1780" dirty="0" smtClean="0"/>
              <a:t>    1</a:t>
            </a:r>
            <a:r>
              <a:rPr lang="zh-CN" altLang="en-US" sz="1780" dirty="0" smtClean="0"/>
              <a:t>）</a:t>
            </a:r>
            <a:r>
              <a:rPr lang="zh-CN" altLang="en-US" sz="1780" dirty="0" smtClean="0">
                <a:solidFill>
                  <a:srgbClr val="C00000"/>
                </a:solidFill>
              </a:rPr>
              <a:t>检查项目</a:t>
            </a:r>
            <a:endParaRPr lang="en-US" altLang="zh-CN" sz="1780" dirty="0" smtClean="0">
              <a:solidFill>
                <a:srgbClr val="C00000"/>
              </a:solidFill>
            </a:endParaRPr>
          </a:p>
          <a:p>
            <a:pPr lvl="1">
              <a:buFont typeface="Wingdings" panose="05000000000000000000" pitchFamily="2" charset="2"/>
              <a:buChar char="u"/>
            </a:pPr>
            <a:r>
              <a:rPr lang="zh-CN" altLang="en-US" sz="1780" dirty="0" smtClean="0">
                <a:solidFill>
                  <a:srgbClr val="C00000"/>
                </a:solidFill>
              </a:rPr>
              <a:t>      受</a:t>
            </a:r>
            <a:r>
              <a:rPr lang="zh-CN" altLang="en-US" sz="1780" dirty="0">
                <a:solidFill>
                  <a:srgbClr val="C00000"/>
                </a:solidFill>
              </a:rPr>
              <a:t>监焊口一次检验</a:t>
            </a:r>
            <a:r>
              <a:rPr lang="zh-CN" altLang="en-US" sz="1780" dirty="0" smtClean="0">
                <a:solidFill>
                  <a:srgbClr val="C00000"/>
                </a:solidFill>
              </a:rPr>
              <a:t>合格率</a:t>
            </a:r>
            <a:endParaRPr lang="en-US" altLang="zh-CN" sz="1780" dirty="0" smtClean="0">
              <a:solidFill>
                <a:srgbClr val="C00000"/>
              </a:solidFill>
            </a:endParaRPr>
          </a:p>
          <a:p>
            <a:pPr lvl="1">
              <a:buFont typeface="Wingdings" panose="05000000000000000000" pitchFamily="2" charset="2"/>
              <a:buChar char="u"/>
            </a:pPr>
            <a:r>
              <a:rPr lang="en-US" altLang="zh-CN" sz="1780" dirty="0" smtClean="0">
                <a:solidFill>
                  <a:srgbClr val="C00000"/>
                </a:solidFill>
              </a:rPr>
              <a:t>      168/100h</a:t>
            </a:r>
            <a:r>
              <a:rPr lang="zh-CN" altLang="en-US" sz="1780" dirty="0">
                <a:solidFill>
                  <a:srgbClr val="C00000"/>
                </a:solidFill>
              </a:rPr>
              <a:t>满负荷试运行期间安装焊口缺陷</a:t>
            </a:r>
            <a:r>
              <a:rPr lang="zh-CN" altLang="en-US" sz="1780" dirty="0" smtClean="0">
                <a:solidFill>
                  <a:srgbClr val="C00000"/>
                </a:solidFill>
              </a:rPr>
              <a:t>故障率</a:t>
            </a:r>
            <a:endParaRPr lang="en-US" altLang="zh-CN" sz="1780" dirty="0" smtClean="0">
              <a:solidFill>
                <a:srgbClr val="C00000"/>
              </a:solidFill>
            </a:endParaRPr>
          </a:p>
          <a:p>
            <a:pPr lvl="1">
              <a:buFont typeface="Wingdings" panose="05000000000000000000" pitchFamily="2" charset="2"/>
              <a:buChar char="u"/>
            </a:pPr>
            <a:r>
              <a:rPr lang="zh-CN" altLang="en-US" sz="1780" dirty="0" smtClean="0">
                <a:solidFill>
                  <a:srgbClr val="C00000"/>
                </a:solidFill>
              </a:rPr>
              <a:t>       焊接</a:t>
            </a:r>
            <a:r>
              <a:rPr lang="zh-CN" altLang="en-US" sz="1780" dirty="0">
                <a:solidFill>
                  <a:srgbClr val="C00000"/>
                </a:solidFill>
              </a:rPr>
              <a:t>分项工程综合质量评定优良</a:t>
            </a:r>
            <a:r>
              <a:rPr lang="zh-CN" altLang="en-US" sz="1780" dirty="0" smtClean="0">
                <a:solidFill>
                  <a:srgbClr val="C00000"/>
                </a:solidFill>
              </a:rPr>
              <a:t>率</a:t>
            </a:r>
            <a:endParaRPr lang="en-US" altLang="zh-CN" sz="1780" dirty="0" smtClean="0">
              <a:solidFill>
                <a:srgbClr val="C00000"/>
              </a:solidFill>
            </a:endParaRPr>
          </a:p>
          <a:p>
            <a:pPr lvl="1">
              <a:buFont typeface="Wingdings" panose="05000000000000000000" pitchFamily="2" charset="2"/>
              <a:buChar char="u"/>
            </a:pPr>
            <a:r>
              <a:rPr lang="zh-CN" altLang="en-US" sz="1780" dirty="0" smtClean="0">
                <a:solidFill>
                  <a:srgbClr val="C00000"/>
                </a:solidFill>
              </a:rPr>
              <a:t>       严密性试验</a:t>
            </a:r>
            <a:endParaRPr lang="en-US" altLang="zh-CN" sz="1780" dirty="0">
              <a:solidFill>
                <a:srgbClr val="C00000"/>
              </a:solidFill>
            </a:endParaRPr>
          </a:p>
          <a:p>
            <a:pPr marL="0" lvl="1" indent="0">
              <a:buClr>
                <a:schemeClr val="accent3"/>
              </a:buClr>
              <a:buSzPct val="95000"/>
              <a:buNone/>
            </a:pPr>
            <a:r>
              <a:rPr lang="en-US" altLang="zh-CN" sz="1780" dirty="0" smtClean="0"/>
              <a:t>     2</a:t>
            </a:r>
            <a:r>
              <a:rPr lang="zh-CN" altLang="en-US" sz="1780" dirty="0"/>
              <a:t>）</a:t>
            </a:r>
            <a:r>
              <a:rPr lang="zh-CN" altLang="en-US" sz="1780" dirty="0">
                <a:solidFill>
                  <a:srgbClr val="C00000"/>
                </a:solidFill>
              </a:rPr>
              <a:t>性能检测项目权重</a:t>
            </a:r>
            <a:r>
              <a:rPr lang="zh-CN" altLang="en-US" sz="1780" dirty="0" smtClean="0">
                <a:solidFill>
                  <a:srgbClr val="C00000"/>
                </a:solidFill>
              </a:rPr>
              <a:t>值：</a:t>
            </a:r>
            <a:r>
              <a:rPr lang="en-US" altLang="zh-CN" sz="1780" dirty="0" smtClean="0">
                <a:solidFill>
                  <a:srgbClr val="C00000"/>
                </a:solidFill>
              </a:rPr>
              <a:t>30</a:t>
            </a:r>
            <a:r>
              <a:rPr lang="zh-CN" altLang="en-US" sz="1780" dirty="0">
                <a:solidFill>
                  <a:srgbClr val="C00000"/>
                </a:solidFill>
              </a:rPr>
              <a:t>分</a:t>
            </a:r>
            <a:r>
              <a:rPr lang="zh-CN" altLang="en-US" sz="1780" dirty="0" smtClean="0">
                <a:solidFill>
                  <a:srgbClr val="C00000"/>
                </a:solidFill>
              </a:rPr>
              <a:t>。</a:t>
            </a:r>
            <a:endParaRPr lang="en-US" altLang="zh-CN" sz="1780" dirty="0" smtClean="0">
              <a:solidFill>
                <a:srgbClr val="C00000"/>
              </a:solidFill>
            </a:endParaRPr>
          </a:p>
          <a:p>
            <a:pPr marL="0" lvl="1" indent="0">
              <a:buClr>
                <a:schemeClr val="accent3"/>
              </a:buClr>
              <a:buSzPct val="95000"/>
              <a:buNone/>
            </a:pPr>
            <a:r>
              <a:rPr lang="en-US" altLang="zh-CN" sz="1780" dirty="0"/>
              <a:t> </a:t>
            </a:r>
            <a:r>
              <a:rPr lang="en-US" altLang="zh-CN" sz="1780" dirty="0" smtClean="0"/>
              <a:t>    3</a:t>
            </a:r>
            <a:r>
              <a:rPr lang="zh-CN" altLang="en-US" sz="1780" dirty="0"/>
              <a:t>）计算公式</a:t>
            </a:r>
            <a:r>
              <a:rPr lang="zh-CN" altLang="en-US" sz="1780" dirty="0" smtClean="0"/>
              <a:t>：性能</a:t>
            </a:r>
            <a:r>
              <a:rPr lang="zh-CN" altLang="en-US" sz="1780" dirty="0"/>
              <a:t>检测得分</a:t>
            </a:r>
            <a:r>
              <a:rPr lang="en-US" altLang="zh-CN" sz="1780" dirty="0"/>
              <a:t>=</a:t>
            </a:r>
            <a:r>
              <a:rPr lang="zh-CN" altLang="en-US" sz="1780" dirty="0"/>
              <a:t>实得分合计</a:t>
            </a:r>
            <a:r>
              <a:rPr lang="en-US" altLang="zh-CN" sz="1780" dirty="0"/>
              <a:t>/</a:t>
            </a:r>
            <a:r>
              <a:rPr lang="zh-CN" altLang="en-US" sz="1780" dirty="0"/>
              <a:t>应得分合计</a:t>
            </a:r>
            <a:r>
              <a:rPr lang="en-US" altLang="zh-CN" sz="1780" dirty="0"/>
              <a:t>×30</a:t>
            </a:r>
            <a:r>
              <a:rPr lang="en-US" altLang="zh-CN" sz="1780" dirty="0" smtClean="0"/>
              <a:t>=</a:t>
            </a:r>
            <a:endParaRPr lang="en-US" altLang="zh-CN" sz="1780" dirty="0" smtClean="0"/>
          </a:p>
          <a:p>
            <a:pPr marL="0" lvl="1" indent="0">
              <a:buClr>
                <a:schemeClr val="accent3"/>
              </a:buClr>
              <a:buSzPct val="95000"/>
              <a:buNone/>
            </a:pPr>
            <a:r>
              <a:rPr lang="en-US" altLang="zh-CN" sz="1780" dirty="0" smtClean="0"/>
              <a:t>     4</a:t>
            </a:r>
            <a:r>
              <a:rPr lang="zh-CN" altLang="en-US" sz="1780" dirty="0" smtClean="0"/>
              <a:t>）评分说明：</a:t>
            </a:r>
            <a:endParaRPr lang="en-US" altLang="zh-CN" sz="1780" dirty="0" smtClean="0"/>
          </a:p>
          <a:p>
            <a:pPr marL="800100" lvl="2" indent="-342900">
              <a:buClr>
                <a:schemeClr val="accent3"/>
              </a:buClr>
              <a:buSzPct val="95000"/>
              <a:buFont typeface="+mj-ea"/>
              <a:buAutoNum type="circleNumDbPlain"/>
            </a:pPr>
            <a:r>
              <a:rPr lang="zh-CN" altLang="en-US" sz="1780" dirty="0" smtClean="0"/>
              <a:t>不同阶段没有内容的按满分打分。</a:t>
            </a:r>
            <a:endParaRPr lang="en-US" altLang="zh-CN" sz="1780" dirty="0" smtClean="0"/>
          </a:p>
          <a:p>
            <a:pPr marL="800100" lvl="2" indent="-342900">
              <a:buClr>
                <a:schemeClr val="accent3"/>
              </a:buClr>
              <a:buSzPct val="95000"/>
              <a:buFont typeface="+mj-ea"/>
              <a:buAutoNum type="circleNumDbPlain"/>
            </a:pPr>
            <a:r>
              <a:rPr lang="zh-CN" altLang="en-US" sz="1780" dirty="0" smtClean="0"/>
              <a:t>受监焊口一次检验合格率打分：按工程不同阶段</a:t>
            </a:r>
            <a:r>
              <a:rPr lang="zh-CN" altLang="en-US" sz="1780" dirty="0" smtClean="0">
                <a:sym typeface="+mn-ea"/>
              </a:rPr>
              <a:t>焊口一次检测合格率的</a:t>
            </a:r>
            <a:r>
              <a:rPr lang="zh-CN" altLang="en-US" sz="1780" dirty="0" smtClean="0"/>
              <a:t>质量目标来恒量。分档判定参考</a:t>
            </a:r>
            <a:r>
              <a:rPr lang="en-US" altLang="zh-CN" sz="1780" dirty="0" smtClean="0"/>
              <a:t>6.1.3</a:t>
            </a:r>
            <a:r>
              <a:rPr lang="zh-CN" altLang="en-US" sz="1780" dirty="0" smtClean="0"/>
              <a:t>条规定，但考虑焊合格率很难达到</a:t>
            </a:r>
            <a:r>
              <a:rPr lang="en-US" altLang="zh-CN" sz="1780" dirty="0" smtClean="0"/>
              <a:t>100%</a:t>
            </a:r>
            <a:r>
              <a:rPr lang="zh-CN" altLang="en-US" sz="1780" dirty="0" smtClean="0"/>
              <a:t>，按达到受</a:t>
            </a:r>
            <a:r>
              <a:rPr lang="zh-CN" altLang="en-US" sz="1780" dirty="0"/>
              <a:t>监焊口一次检验</a:t>
            </a:r>
            <a:r>
              <a:rPr lang="zh-CN" altLang="en-US" sz="1780" dirty="0" smtClean="0"/>
              <a:t>合格率的工程</a:t>
            </a:r>
            <a:r>
              <a:rPr lang="zh-CN" altLang="en-US" sz="1780" dirty="0"/>
              <a:t>质量</a:t>
            </a:r>
            <a:r>
              <a:rPr lang="zh-CN" altLang="en-US" sz="1780" dirty="0" smtClean="0"/>
              <a:t>目标判为一档（</a:t>
            </a:r>
            <a:r>
              <a:rPr lang="en-US" altLang="zh-CN" sz="1780" dirty="0" smtClean="0"/>
              <a:t>100%</a:t>
            </a:r>
            <a:r>
              <a:rPr lang="zh-CN" altLang="en-US" sz="1780" dirty="0" smtClean="0"/>
              <a:t>），没有达到质量目标的为二档（</a:t>
            </a:r>
            <a:r>
              <a:rPr lang="en-US" altLang="zh-CN" sz="1780" dirty="0" smtClean="0"/>
              <a:t>70%</a:t>
            </a:r>
            <a:r>
              <a:rPr lang="zh-CN" altLang="en-US" sz="1780" dirty="0" smtClean="0"/>
              <a:t>）比较合理。</a:t>
            </a:r>
            <a:endParaRPr lang="zh-CN" altLang="en-US" sz="1780" dirty="0" smtClean="0"/>
          </a:p>
          <a:p>
            <a:pPr marL="800100" lvl="2" indent="-342900">
              <a:buClr>
                <a:schemeClr val="accent3"/>
              </a:buClr>
              <a:buSzPct val="95000"/>
              <a:buFont typeface="+mj-ea"/>
              <a:buAutoNum type="circleNumDbPlain"/>
            </a:pPr>
            <a:r>
              <a:rPr lang="en-US" altLang="zh-CN" sz="1780" dirty="0" smtClean="0"/>
              <a:t>168/100h</a:t>
            </a:r>
            <a:r>
              <a:rPr lang="zh-CN" altLang="en-US" sz="1780" dirty="0" smtClean="0"/>
              <a:t>满负荷试运行期间安装焊口缺陷故障率打分：可查看试运记录，评价规程没有相关规定如何打分，但可根据在试运行期间的因</a:t>
            </a:r>
            <a:r>
              <a:rPr lang="zh-CN" altLang="en-US" sz="1780" dirty="0" smtClean="0">
                <a:sym typeface="+mn-ea"/>
              </a:rPr>
              <a:t>焊口故障影响试运行的指标的严重程度来打分。</a:t>
            </a:r>
            <a:endParaRPr lang="zh-CN" altLang="en-US" sz="1780" dirty="0" smtClean="0"/>
          </a:p>
          <a:p>
            <a:pPr marL="800100" lvl="2" indent="-342900">
              <a:buClr>
                <a:schemeClr val="accent3"/>
              </a:buClr>
              <a:buSzPct val="95000"/>
              <a:buFont typeface="+mj-ea"/>
              <a:buAutoNum type="circleNumDbPlain"/>
            </a:pPr>
            <a:r>
              <a:rPr lang="zh-CN" altLang="en-US" sz="1780" dirty="0" smtClean="0"/>
              <a:t>焊接分项工程综合质量评定优良率的打分：目前核电的工程质量验收体系还不完善，每个核电工程质量验收体系不同，可能没有焊接分项（检验批），但应在土建或安装的分项中</a:t>
            </a:r>
            <a:r>
              <a:rPr lang="zh-CN" sz="1780" dirty="0" smtClean="0"/>
              <a:t>体现。</a:t>
            </a:r>
            <a:endParaRPr lang="zh-CN" sz="1780" dirty="0" smtClean="0"/>
          </a:p>
          <a:p>
            <a:pPr marL="800100" lvl="2" indent="-342900">
              <a:buClr>
                <a:schemeClr val="accent3"/>
              </a:buClr>
              <a:buSzPct val="95000"/>
              <a:buFont typeface="+mj-ea"/>
              <a:buAutoNum type="circleNumDbPlain"/>
            </a:pPr>
            <a:r>
              <a:rPr lang="zh-CN" altLang="en-US" sz="1780" dirty="0"/>
              <a:t>严密性试验打分：是对有焊缝的管道的水压试验、不锈钢覆面及凝汽器灌水试验、安全壳气宓性试验等。</a:t>
            </a:r>
            <a:endParaRPr lang="en-US" altLang="zh-CN" sz="178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091565" y="692785"/>
            <a:ext cx="7027545" cy="575945"/>
          </a:xfrm>
        </p:spPr>
        <p:txBody>
          <a:bodyPr>
            <a:normAutofit/>
          </a:bodyPr>
          <a:lstStyle/>
          <a:p>
            <a:pPr marL="0" indent="0" algn="ctr">
              <a:spcAft>
                <a:spcPts val="600"/>
              </a:spcAft>
              <a:buNone/>
            </a:pPr>
            <a:r>
              <a:rPr lang="zh-CN" altLang="zh-CN" sz="2000" b="1" kern="0" dirty="0">
                <a:solidFill>
                  <a:srgbClr val="00000A"/>
                </a:solidFill>
                <a:latin typeface="Times New Roman" panose="02020603050405020304" pitchFamily="18" charset="0"/>
              </a:rPr>
              <a:t>表</a:t>
            </a:r>
            <a:r>
              <a:rPr lang="en-US" altLang="zh-CN" sz="2000" b="1" kern="0" dirty="0">
                <a:solidFill>
                  <a:srgbClr val="00000A"/>
                </a:solidFill>
                <a:latin typeface="Times New Roman" panose="02020603050405020304" pitchFamily="18" charset="0"/>
              </a:rPr>
              <a:t>D.1</a:t>
            </a:r>
            <a:r>
              <a:rPr lang="zh-CN" altLang="zh-CN" sz="2000" b="1" kern="0" dirty="0">
                <a:solidFill>
                  <a:srgbClr val="00000A"/>
                </a:solidFill>
                <a:latin typeface="Times New Roman" panose="02020603050405020304" pitchFamily="18" charset="0"/>
                <a:cs typeface="Calibri" panose="020F0502020204030204" charset="0"/>
              </a:rPr>
              <a:t>焊接专项性能检测评价表</a:t>
            </a:r>
            <a:endParaRPr lang="zh-CN" altLang="zh-CN" sz="2000" b="1" kern="100" dirty="0">
              <a:latin typeface="Times New Roman" panose="02020603050405020304" pitchFamily="18" charset="0"/>
              <a:ea typeface="宋体" panose="02010600030101010101" pitchFamily="2" charset="-122"/>
            </a:endParaRPr>
          </a:p>
          <a:p>
            <a:pPr marL="0" indent="0">
              <a:buNone/>
            </a:pPr>
            <a:endParaRPr lang="zh-CN" altLang="en-US" sz="2000" b="1" dirty="0"/>
          </a:p>
        </p:txBody>
      </p:sp>
      <p:graphicFrame>
        <p:nvGraphicFramePr>
          <p:cNvPr id="6" name="表格 5"/>
          <p:cNvGraphicFramePr>
            <a:graphicFrameLocks noGrp="1"/>
          </p:cNvGraphicFramePr>
          <p:nvPr>
            <p:custDataLst>
              <p:tags r:id="rId1"/>
            </p:custDataLst>
          </p:nvPr>
        </p:nvGraphicFramePr>
        <p:xfrm>
          <a:off x="901750" y="1125245"/>
          <a:ext cx="6947062" cy="5760720"/>
        </p:xfrm>
        <a:graphic>
          <a:graphicData uri="http://schemas.openxmlformats.org/drawingml/2006/table">
            <a:tbl>
              <a:tblPr/>
              <a:tblGrid>
                <a:gridCol w="1019175"/>
                <a:gridCol w="2677518"/>
                <a:gridCol w="518160"/>
                <a:gridCol w="647700"/>
                <a:gridCol w="578008"/>
                <a:gridCol w="635129"/>
                <a:gridCol w="871372"/>
              </a:tblGrid>
              <a:tr h="277869">
                <a:tc>
                  <a:txBody>
                    <a:bodyPr/>
                    <a:lstStyle/>
                    <a:p>
                      <a:pPr algn="ctr">
                        <a:lnSpc>
                          <a:spcPct val="150000"/>
                        </a:lnSpc>
                        <a:spcAft>
                          <a:spcPts val="0"/>
                        </a:spcAft>
                      </a:pP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工程名称</a:t>
                      </a:r>
                      <a:endPar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dirty="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dirty="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2">
                  <a:txBody>
                    <a:bodyPr/>
                    <a:lstStyle/>
                    <a:p>
                      <a:pPr algn="ctr">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建设单位</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3180" marR="68580" marT="0" marB="0" anchor="ctr">
                    <a:lnL w="12700" cap="flat" cmpd="sng" algn="ctr">
                      <a:solidFill>
                        <a:srgbClr val="000001"/>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gridSpan="3">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r>
              <a:tr h="320040">
                <a:tc>
                  <a:txBody>
                    <a:bodyPr/>
                    <a:lstStyle/>
                    <a:p>
                      <a:pPr algn="ctr">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施工单位</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2">
                  <a:txBody>
                    <a:bodyPr/>
                    <a:lstStyle/>
                    <a:p>
                      <a:pPr algn="ctr">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评价单位</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3180" marR="68580" marT="0" marB="0" anchor="ctr">
                    <a:lnL w="12700" cap="flat" cmpd="sng" algn="ctr">
                      <a:solidFill>
                        <a:srgbClr val="000001"/>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gridSpan="3">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r>
              <a:tr h="278130">
                <a:tc>
                  <a:txBody>
                    <a:bodyPr/>
                    <a:lstStyle/>
                    <a:p>
                      <a:pPr algn="ctr">
                        <a:lnSpc>
                          <a:spcPct val="150000"/>
                        </a:lnSpc>
                        <a:spcAft>
                          <a:spcPts val="0"/>
                        </a:spcAft>
                      </a:pP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系统</a:t>
                      </a:r>
                      <a:r>
                        <a:rPr lang="en-US"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a:t>
                      </a: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部位</a:t>
                      </a:r>
                      <a:endPar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6">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hMerge="1">
                  <a:tcPr/>
                </a:tc>
                <a:tc hMerge="1">
                  <a:tcPr/>
                </a:tc>
                <a:tc hMerge="1">
                  <a:tcPr/>
                </a:tc>
              </a:tr>
              <a:tr h="306473">
                <a:tc rowSpan="2">
                  <a:txBody>
                    <a:bodyPr/>
                    <a:lstStyle/>
                    <a:p>
                      <a:pPr algn="ctr">
                        <a:lnSpc>
                          <a:spcPct val="150000"/>
                        </a:lnSpc>
                        <a:spcAft>
                          <a:spcPts val="0"/>
                        </a:spcAft>
                      </a:pP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序号</a:t>
                      </a:r>
                      <a:endPar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c rowSpan="2" gridSpan="2">
                  <a:txBody>
                    <a:bodyPr/>
                    <a:lstStyle/>
                    <a:p>
                      <a:pPr algn="ctr">
                        <a:lnSpc>
                          <a:spcPct val="150000"/>
                        </a:lnSpc>
                        <a:spcAft>
                          <a:spcPts val="0"/>
                        </a:spcAft>
                      </a:pP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检查项目</a:t>
                      </a:r>
                      <a:endPar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558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c rowSpan="2" hMerge="1">
                  <a:tcPr/>
                </a:tc>
                <a:tc rowSpan="2">
                  <a:txBody>
                    <a:bodyPr/>
                    <a:lstStyle/>
                    <a:p>
                      <a:pPr algn="ctr">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应得分</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c gridSpan="2">
                  <a:txBody>
                    <a:bodyPr/>
                    <a:lstStyle/>
                    <a:p>
                      <a:pPr algn="l">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分档判定</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rowSpan="2">
                  <a:txBody>
                    <a:bodyPr/>
                    <a:lstStyle/>
                    <a:p>
                      <a:pPr algn="ctr">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实得分</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55880" marR="68580" marT="0" marB="0" anchor="ctr">
                    <a:lnL w="12700" cap="flat" cmpd="sng" algn="ctr">
                      <a:solidFill>
                        <a:srgbClr val="000001"/>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r>
              <a:tr h="306473">
                <a:tc vMerge="1">
                  <a:tcPr/>
                </a:tc>
                <a:tc vMerge="1" gridSpan="2">
                  <a:tcPr/>
                </a:tc>
                <a:tc vMerge="1" hMerge="1">
                  <a:tcPr/>
                </a:tc>
                <a:tc v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100%</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70%</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vMerge="1">
                  <a:tcPr/>
                </a:tc>
              </a:tr>
              <a:tr h="277869">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1</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2">
                  <a:txBody>
                    <a:bodyPr/>
                    <a:lstStyle/>
                    <a:p>
                      <a:pPr algn="l">
                        <a:lnSpc>
                          <a:spcPct val="150000"/>
                        </a:lnSpc>
                        <a:spcAft>
                          <a:spcPts val="0"/>
                        </a:spcAft>
                      </a:pP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受监焊口一次检验合格率</a:t>
                      </a:r>
                      <a:endPar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30</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529587">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2</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2">
                  <a:txBody>
                    <a:bodyPr/>
                    <a:lstStyle/>
                    <a:p>
                      <a:pPr algn="l">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168/100h</a:t>
                      </a: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满负荷试运行期间安装焊口缺陷故障率</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25</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320040">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3</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2">
                  <a:txBody>
                    <a:bodyPr/>
                    <a:lstStyle/>
                    <a:p>
                      <a:pPr algn="l">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焊接分项工程综合质量评定优良率</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20</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277869">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4</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2">
                  <a:txBody>
                    <a:bodyPr/>
                    <a:lstStyle/>
                    <a:p>
                      <a:pPr algn="l">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严密性试验</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25</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277869">
                <a:tc gridSpan="3">
                  <a:txBody>
                    <a:bodyPr/>
                    <a:lstStyle/>
                    <a:p>
                      <a:pPr algn="ctr">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合</a:t>
                      </a:r>
                      <a:r>
                        <a:rPr lang="en-US"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    </a:t>
                      </a: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计</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100</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1853551">
                <a:tc>
                  <a:txBody>
                    <a:bodyPr/>
                    <a:lstStyle/>
                    <a:p>
                      <a:pPr algn="ctr">
                        <a:lnSpc>
                          <a:spcPct val="150000"/>
                        </a:lnSpc>
                        <a:spcAft>
                          <a:spcPts val="0"/>
                        </a:spcAft>
                      </a:pP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核</a:t>
                      </a:r>
                      <a:endParaRPr lang="zh-CN" sz="1400" kern="100" dirty="0">
                        <a:effectLst/>
                        <a:latin typeface="Times New Roman" panose="02020603050405020304" pitchFamily="18" charset="0"/>
                        <a:ea typeface="宋体" panose="02010600030101010101" pitchFamily="2" charset="-122"/>
                      </a:endParaRPr>
                    </a:p>
                    <a:p>
                      <a:pPr algn="ctr">
                        <a:lnSpc>
                          <a:spcPct val="150000"/>
                        </a:lnSpc>
                        <a:spcAft>
                          <a:spcPts val="0"/>
                        </a:spcAft>
                      </a:pP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查</a:t>
                      </a:r>
                      <a:endParaRPr lang="zh-CN" sz="1400" kern="100" dirty="0">
                        <a:effectLst/>
                        <a:latin typeface="Times New Roman" panose="02020603050405020304" pitchFamily="18" charset="0"/>
                        <a:ea typeface="宋体" panose="02010600030101010101" pitchFamily="2" charset="-122"/>
                      </a:endParaRPr>
                    </a:p>
                    <a:p>
                      <a:pPr algn="ctr">
                        <a:lnSpc>
                          <a:spcPct val="150000"/>
                        </a:lnSpc>
                        <a:spcAft>
                          <a:spcPts val="0"/>
                        </a:spcAft>
                      </a:pP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结</a:t>
                      </a:r>
                      <a:endParaRPr lang="zh-CN" sz="1400" kern="100" dirty="0">
                        <a:effectLst/>
                        <a:latin typeface="Times New Roman" panose="02020603050405020304" pitchFamily="18" charset="0"/>
                        <a:ea typeface="宋体" panose="02010600030101010101" pitchFamily="2" charset="-122"/>
                      </a:endParaRPr>
                    </a:p>
                    <a:p>
                      <a:pPr algn="ctr">
                        <a:lnSpc>
                          <a:spcPct val="150000"/>
                        </a:lnSpc>
                        <a:spcAft>
                          <a:spcPts val="0"/>
                        </a:spcAft>
                      </a:pP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果</a:t>
                      </a:r>
                      <a:endParaRPr lang="zh-CN" sz="1400" kern="100" dirty="0">
                        <a:effectLst/>
                        <a:latin typeface="Times New Roman" panose="02020603050405020304" pitchFamily="18" charset="0"/>
                        <a:ea typeface="宋体" panose="02010600030101010101" pitchFamily="2" charset="-122"/>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indent="69850" algn="l">
                        <a:lnSpc>
                          <a:spcPct val="115000"/>
                        </a:lnSpc>
                        <a:spcAft>
                          <a:spcPts val="0"/>
                        </a:spcAft>
                      </a:pPr>
                      <a:r>
                        <a:rPr lang="zh-CN" sz="14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性能检测项目权重值</a:t>
                      </a:r>
                      <a:r>
                        <a:rPr lang="en-US" sz="1400" kern="0" dirty="0">
                          <a:solidFill>
                            <a:srgbClr val="000000"/>
                          </a:solidFill>
                          <a:effectLst/>
                          <a:latin typeface="宋体" panose="02010600030101010101" pitchFamily="2" charset="-122"/>
                          <a:ea typeface="宋体" panose="02010600030101010101" pitchFamily="2" charset="-122"/>
                          <a:cs typeface="Calibri" panose="020F0502020204030204" charset="0"/>
                        </a:rPr>
                        <a:t>30</a:t>
                      </a: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分。</a:t>
                      </a:r>
                      <a:endParaRPr lang="zh-CN" sz="1400" kern="100" dirty="0">
                        <a:effectLst/>
                        <a:latin typeface="Times New Roman" panose="02020603050405020304" pitchFamily="18" charset="0"/>
                        <a:ea typeface="宋体" panose="02010600030101010101" pitchFamily="2" charset="-122"/>
                      </a:endParaRPr>
                    </a:p>
                    <a:p>
                      <a:pPr indent="69850" algn="l">
                        <a:lnSpc>
                          <a:spcPct val="115000"/>
                        </a:lnSpc>
                        <a:spcAft>
                          <a:spcPts val="0"/>
                        </a:spcAft>
                      </a:pP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焊接专项检查性能检测得分</a:t>
                      </a:r>
                      <a:r>
                        <a:rPr lang="en-US"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a:t>
                      </a: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实得分合计</a:t>
                      </a:r>
                      <a:r>
                        <a:rPr lang="en-US"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a:t>
                      </a: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应得分合计</a:t>
                      </a:r>
                      <a:r>
                        <a:rPr lang="en-US"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×30=</a:t>
                      </a:r>
                      <a:endParaRPr lang="zh-CN" sz="1400" kern="100" dirty="0">
                        <a:effectLst/>
                        <a:latin typeface="Times New Roman" panose="02020603050405020304" pitchFamily="18" charset="0"/>
                        <a:ea typeface="宋体" panose="02010600030101010101" pitchFamily="2" charset="-122"/>
                      </a:endParaRPr>
                    </a:p>
                    <a:p>
                      <a:pPr indent="69850" algn="l">
                        <a:lnSpc>
                          <a:spcPct val="115000"/>
                        </a:lnSpc>
                        <a:spcAft>
                          <a:spcPts val="0"/>
                        </a:spcAft>
                      </a:pP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评价说明：</a:t>
                      </a:r>
                      <a:endParaRPr lang="zh-CN" sz="1400" kern="100" dirty="0">
                        <a:effectLst/>
                        <a:latin typeface="Times New Roman" panose="02020603050405020304" pitchFamily="18" charset="0"/>
                        <a:ea typeface="宋体" panose="02010600030101010101" pitchFamily="2" charset="-122"/>
                      </a:endParaRPr>
                    </a:p>
                    <a:p>
                      <a:pPr algn="l">
                        <a:lnSpc>
                          <a:spcPct val="150000"/>
                        </a:lnSpc>
                        <a:spcAft>
                          <a:spcPts val="0"/>
                        </a:spcAft>
                      </a:pPr>
                      <a:r>
                        <a:rPr lang="en-US" sz="1400" kern="0" dirty="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altLang="zh-CN" sz="1400" kern="0" dirty="0" smtClean="0">
                        <a:solidFill>
                          <a:srgbClr val="000000"/>
                        </a:solidFill>
                        <a:effectLst/>
                        <a:latin typeface="宋体" panose="02010600030101010101" pitchFamily="2" charset="-122"/>
                        <a:ea typeface="宋体" panose="02010600030101010101" pitchFamily="2" charset="-122"/>
                      </a:endParaRPr>
                    </a:p>
                    <a:p>
                      <a:pPr algn="l">
                        <a:lnSpc>
                          <a:spcPct val="150000"/>
                        </a:lnSpc>
                        <a:spcAft>
                          <a:spcPts val="0"/>
                        </a:spcAft>
                      </a:pPr>
                      <a:endParaRPr lang="zh-CN" sz="1400" kern="100" dirty="0">
                        <a:effectLst/>
                        <a:latin typeface="Times New Roman" panose="02020603050405020304" pitchFamily="18" charset="0"/>
                        <a:ea typeface="宋体" panose="02010600030101010101" pitchFamily="2" charset="-122"/>
                      </a:endParaRPr>
                    </a:p>
                    <a:p>
                      <a:pPr algn="l">
                        <a:lnSpc>
                          <a:spcPct val="150000"/>
                        </a:lnSpc>
                        <a:spcAft>
                          <a:spcPts val="0"/>
                        </a:spcAft>
                      </a:pP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评价人员</a:t>
                      </a:r>
                      <a:r>
                        <a:rPr lang="zh-CN" sz="1400" kern="0" dirty="0">
                          <a:solidFill>
                            <a:srgbClr val="00000A"/>
                          </a:solidFill>
                          <a:effectLst/>
                          <a:latin typeface="Times New Roman" panose="02020603050405020304" pitchFamily="18" charset="0"/>
                          <a:ea typeface="宋体" panose="02010600030101010101" pitchFamily="2" charset="-122"/>
                        </a:rPr>
                        <a:t>（签字）</a:t>
                      </a: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a:t>
                      </a:r>
                      <a:r>
                        <a:rPr lang="en-US"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                 </a:t>
                      </a: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年</a:t>
                      </a:r>
                      <a:r>
                        <a:rPr lang="en-US"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  </a:t>
                      </a: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月</a:t>
                      </a:r>
                      <a:r>
                        <a:rPr lang="en-US"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  </a:t>
                      </a: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日</a:t>
                      </a:r>
                      <a:endParaRPr lang="zh-CN" sz="1400" kern="100" dirty="0">
                        <a:effectLst/>
                        <a:latin typeface="Times New Roman" panose="02020603050405020304" pitchFamily="18" charset="0"/>
                        <a:ea typeface="宋体" panose="02010600030101010101" pitchFamily="2" charset="-122"/>
                      </a:endParaRPr>
                    </a:p>
                  </a:txBody>
                  <a:tcPr marL="59055" marR="68580" marT="0" marB="0">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c hMerge="1">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360" y="764540"/>
            <a:ext cx="8208645" cy="6115685"/>
          </a:xfrm>
        </p:spPr>
        <p:txBody>
          <a:bodyPr>
            <a:normAutofit fontScale="72500"/>
          </a:bodyPr>
          <a:lstStyle/>
          <a:p>
            <a:pPr marL="0" indent="0">
              <a:buNone/>
            </a:pPr>
            <a:r>
              <a:rPr lang="zh-CN" altLang="en-US" dirty="0" smtClean="0"/>
              <a:t>（</a:t>
            </a:r>
            <a:r>
              <a:rPr lang="en-US" altLang="zh-CN" dirty="0" smtClean="0"/>
              <a:t>2</a:t>
            </a:r>
            <a:r>
              <a:rPr lang="zh-CN" altLang="en-US" dirty="0" smtClean="0"/>
              <a:t>）</a:t>
            </a:r>
            <a:r>
              <a:rPr lang="zh-CN" altLang="en-US" dirty="0"/>
              <a:t>焊接</a:t>
            </a:r>
            <a:r>
              <a:rPr lang="zh-CN" altLang="en-US" dirty="0" smtClean="0"/>
              <a:t>专项允许偏差评价评分方法（</a:t>
            </a:r>
            <a:r>
              <a:rPr lang="zh-CN" altLang="en-US" dirty="0"/>
              <a:t>表</a:t>
            </a:r>
            <a:r>
              <a:rPr lang="en-US" altLang="zh-CN" dirty="0" smtClean="0"/>
              <a:t>D.2</a:t>
            </a:r>
            <a:r>
              <a:rPr lang="zh-CN" altLang="en-US" dirty="0" smtClean="0"/>
              <a:t>）</a:t>
            </a:r>
            <a:endParaRPr lang="zh-CN" altLang="en-US" dirty="0"/>
          </a:p>
          <a:p>
            <a:pPr marL="0" indent="0">
              <a:buNone/>
            </a:pPr>
            <a:r>
              <a:rPr lang="zh-CN" altLang="en-US" dirty="0"/>
              <a:t> </a:t>
            </a:r>
            <a:r>
              <a:rPr lang="zh-CN" altLang="en-US" dirty="0" smtClean="0"/>
              <a:t>   </a:t>
            </a:r>
            <a:r>
              <a:rPr lang="en-US" altLang="zh-CN" dirty="0" smtClean="0"/>
              <a:t>1</a:t>
            </a:r>
            <a:r>
              <a:rPr lang="zh-CN" altLang="en-US" dirty="0"/>
              <a:t>）</a:t>
            </a:r>
            <a:r>
              <a:rPr lang="zh-CN" altLang="en-US" dirty="0">
                <a:solidFill>
                  <a:srgbClr val="C00000"/>
                </a:solidFill>
              </a:rPr>
              <a:t>检查</a:t>
            </a:r>
            <a:r>
              <a:rPr lang="zh-CN" altLang="en-US" dirty="0" smtClean="0">
                <a:solidFill>
                  <a:srgbClr val="C00000"/>
                </a:solidFill>
              </a:rPr>
              <a:t>项目</a:t>
            </a:r>
            <a:endParaRPr lang="en-US" altLang="zh-CN" dirty="0" smtClean="0">
              <a:solidFill>
                <a:srgbClr val="C00000"/>
              </a:solidFill>
            </a:endParaRPr>
          </a:p>
          <a:p>
            <a:pPr lvl="1">
              <a:buFont typeface="Wingdings" panose="05000000000000000000" pitchFamily="2" charset="2"/>
              <a:buChar char="u"/>
            </a:pPr>
            <a:r>
              <a:rPr lang="zh-CN" altLang="en-US" dirty="0" smtClean="0">
                <a:solidFill>
                  <a:srgbClr val="C00000"/>
                </a:solidFill>
              </a:rPr>
              <a:t>      焊缝</a:t>
            </a:r>
            <a:r>
              <a:rPr lang="zh-CN" altLang="en-US" dirty="0">
                <a:solidFill>
                  <a:srgbClr val="C00000"/>
                </a:solidFill>
              </a:rPr>
              <a:t>余高</a:t>
            </a:r>
            <a:r>
              <a:rPr lang="en-US" altLang="zh-CN" dirty="0">
                <a:solidFill>
                  <a:srgbClr val="C00000"/>
                </a:solidFill>
              </a:rPr>
              <a:t>/</a:t>
            </a:r>
            <a:r>
              <a:rPr lang="zh-CN" altLang="en-US" dirty="0">
                <a:solidFill>
                  <a:srgbClr val="C00000"/>
                </a:solidFill>
              </a:rPr>
              <a:t>焊角</a:t>
            </a:r>
            <a:r>
              <a:rPr lang="zh-CN" altLang="en-US" dirty="0" smtClean="0">
                <a:solidFill>
                  <a:srgbClr val="C00000"/>
                </a:solidFill>
              </a:rPr>
              <a:t>高度</a:t>
            </a:r>
            <a:endParaRPr lang="en-US" altLang="zh-CN" dirty="0" smtClean="0">
              <a:solidFill>
                <a:srgbClr val="C00000"/>
              </a:solidFill>
            </a:endParaRPr>
          </a:p>
          <a:p>
            <a:pPr lvl="1">
              <a:buFont typeface="Wingdings" panose="05000000000000000000" pitchFamily="2" charset="2"/>
              <a:buChar char="u"/>
            </a:pPr>
            <a:r>
              <a:rPr lang="zh-CN" altLang="en-US" dirty="0" smtClean="0">
                <a:solidFill>
                  <a:srgbClr val="C00000"/>
                </a:solidFill>
              </a:rPr>
              <a:t>      焊缝</a:t>
            </a:r>
            <a:r>
              <a:rPr lang="zh-CN" altLang="en-US" dirty="0">
                <a:solidFill>
                  <a:srgbClr val="C00000"/>
                </a:solidFill>
              </a:rPr>
              <a:t>宽窄</a:t>
            </a:r>
            <a:r>
              <a:rPr lang="zh-CN" altLang="en-US" dirty="0" smtClean="0">
                <a:solidFill>
                  <a:srgbClr val="C00000"/>
                </a:solidFill>
              </a:rPr>
              <a:t>差</a:t>
            </a:r>
            <a:endParaRPr lang="en-US" altLang="zh-CN" dirty="0" smtClean="0">
              <a:solidFill>
                <a:srgbClr val="C00000"/>
              </a:solidFill>
            </a:endParaRPr>
          </a:p>
          <a:p>
            <a:pPr lvl="1">
              <a:buFont typeface="Wingdings" panose="05000000000000000000" pitchFamily="2" charset="2"/>
              <a:buChar char="u"/>
            </a:pPr>
            <a:r>
              <a:rPr lang="en-US" altLang="zh-CN" dirty="0">
                <a:solidFill>
                  <a:srgbClr val="C00000"/>
                </a:solidFill>
              </a:rPr>
              <a:t> </a:t>
            </a:r>
            <a:r>
              <a:rPr lang="en-US" altLang="zh-CN" dirty="0" smtClean="0">
                <a:solidFill>
                  <a:srgbClr val="C00000"/>
                </a:solidFill>
              </a:rPr>
              <a:t>     </a:t>
            </a:r>
            <a:r>
              <a:rPr lang="zh-CN" altLang="en-US" dirty="0" smtClean="0">
                <a:solidFill>
                  <a:srgbClr val="C00000"/>
                </a:solidFill>
              </a:rPr>
              <a:t>咬边</a:t>
            </a:r>
            <a:endParaRPr lang="en-US" altLang="zh-CN" dirty="0" smtClean="0">
              <a:solidFill>
                <a:srgbClr val="C00000"/>
              </a:solidFill>
            </a:endParaRPr>
          </a:p>
          <a:p>
            <a:pPr lvl="1">
              <a:buFont typeface="Wingdings" panose="05000000000000000000" pitchFamily="2" charset="2"/>
              <a:buChar char="u"/>
            </a:pPr>
            <a:r>
              <a:rPr lang="en-US" altLang="zh-CN" dirty="0">
                <a:solidFill>
                  <a:srgbClr val="C00000"/>
                </a:solidFill>
              </a:rPr>
              <a:t> </a:t>
            </a:r>
            <a:r>
              <a:rPr lang="en-US" altLang="zh-CN" dirty="0" smtClean="0">
                <a:solidFill>
                  <a:srgbClr val="C00000"/>
                </a:solidFill>
              </a:rPr>
              <a:t>     </a:t>
            </a:r>
            <a:r>
              <a:rPr lang="zh-CN" altLang="en-US" dirty="0" smtClean="0">
                <a:solidFill>
                  <a:srgbClr val="C00000"/>
                </a:solidFill>
              </a:rPr>
              <a:t>错边</a:t>
            </a:r>
            <a:endParaRPr lang="zh-CN" altLang="en-US" dirty="0">
              <a:solidFill>
                <a:srgbClr val="C00000"/>
              </a:solidFill>
            </a:endParaRPr>
          </a:p>
          <a:p>
            <a:pPr marL="0" indent="0">
              <a:buNone/>
            </a:pPr>
            <a:r>
              <a:rPr lang="en-US" altLang="zh-CN" dirty="0" smtClean="0"/>
              <a:t>    2</a:t>
            </a:r>
            <a:r>
              <a:rPr lang="zh-CN" altLang="en-US" dirty="0" smtClean="0"/>
              <a:t>）</a:t>
            </a:r>
            <a:r>
              <a:rPr lang="zh-CN" altLang="en-US" dirty="0" smtClean="0">
                <a:solidFill>
                  <a:srgbClr val="C00000"/>
                </a:solidFill>
              </a:rPr>
              <a:t>允许偏差项目</a:t>
            </a:r>
            <a:r>
              <a:rPr lang="zh-CN" altLang="en-US" dirty="0">
                <a:solidFill>
                  <a:srgbClr val="C00000"/>
                </a:solidFill>
              </a:rPr>
              <a:t>权重值</a:t>
            </a:r>
            <a:r>
              <a:rPr lang="zh-CN" altLang="en-US" dirty="0" smtClean="0">
                <a:solidFill>
                  <a:srgbClr val="C00000"/>
                </a:solidFill>
              </a:rPr>
              <a:t>：</a:t>
            </a:r>
            <a:r>
              <a:rPr lang="en-US" altLang="zh-CN" dirty="0" smtClean="0">
                <a:solidFill>
                  <a:srgbClr val="C00000"/>
                </a:solidFill>
              </a:rPr>
              <a:t>20</a:t>
            </a:r>
            <a:r>
              <a:rPr lang="zh-CN" altLang="en-US" dirty="0">
                <a:solidFill>
                  <a:srgbClr val="C00000"/>
                </a:solidFill>
              </a:rPr>
              <a:t>分。</a:t>
            </a:r>
            <a:endParaRPr lang="zh-CN" altLang="en-US" dirty="0">
              <a:solidFill>
                <a:srgbClr val="C00000"/>
              </a:solidFill>
            </a:endParaRPr>
          </a:p>
          <a:p>
            <a:pPr marL="0" indent="0">
              <a:buNone/>
            </a:pPr>
            <a:r>
              <a:rPr lang="zh-CN" altLang="en-US" dirty="0"/>
              <a:t>   </a:t>
            </a:r>
            <a:r>
              <a:rPr lang="zh-CN" altLang="en-US" dirty="0" smtClean="0"/>
              <a:t> </a:t>
            </a:r>
            <a:r>
              <a:rPr lang="en-US" altLang="zh-CN" dirty="0"/>
              <a:t>3</a:t>
            </a:r>
            <a:r>
              <a:rPr lang="zh-CN" altLang="en-US" dirty="0"/>
              <a:t>）计算公式：允许偏差得分</a:t>
            </a:r>
            <a:r>
              <a:rPr lang="en-US" altLang="zh-CN" dirty="0"/>
              <a:t>=</a:t>
            </a:r>
            <a:r>
              <a:rPr lang="zh-CN" altLang="en-US" dirty="0"/>
              <a:t>实得分合计</a:t>
            </a:r>
            <a:r>
              <a:rPr lang="en-US" altLang="zh-CN" dirty="0"/>
              <a:t>/</a:t>
            </a:r>
            <a:r>
              <a:rPr lang="zh-CN" altLang="en-US" dirty="0"/>
              <a:t>应得分合计</a:t>
            </a:r>
            <a:r>
              <a:rPr lang="en-US" altLang="zh-CN" dirty="0" smtClean="0"/>
              <a:t>×20</a:t>
            </a:r>
            <a:r>
              <a:rPr lang="en-US" altLang="zh-CN" dirty="0"/>
              <a:t>=</a:t>
            </a:r>
            <a:endParaRPr lang="en-US" altLang="zh-CN" dirty="0"/>
          </a:p>
          <a:p>
            <a:pPr marL="0" indent="0">
              <a:buNone/>
            </a:pPr>
            <a:r>
              <a:rPr lang="en-US" altLang="zh-CN" dirty="0"/>
              <a:t>     4</a:t>
            </a:r>
            <a:r>
              <a:rPr lang="zh-CN" altLang="en-US" dirty="0"/>
              <a:t>）评分说明</a:t>
            </a:r>
            <a:r>
              <a:rPr lang="zh-CN" altLang="en-US" dirty="0" smtClean="0"/>
              <a:t>：</a:t>
            </a:r>
            <a:endParaRPr lang="en-US" altLang="zh-CN" dirty="0" smtClean="0"/>
          </a:p>
          <a:p>
            <a:pPr marL="0" indent="0">
              <a:buNone/>
            </a:pPr>
            <a:r>
              <a:rPr lang="en-US" altLang="zh-CN" dirty="0"/>
              <a:t>  </a:t>
            </a:r>
            <a:r>
              <a:rPr lang="en-US" altLang="zh-CN" dirty="0" smtClean="0"/>
              <a:t>  </a:t>
            </a:r>
            <a:r>
              <a:rPr lang="en-US" altLang="zh-CN" sz="2160" b="1" dirty="0" smtClean="0"/>
              <a:t> a. </a:t>
            </a:r>
            <a:r>
              <a:rPr lang="zh-CN" sz="2160" b="1" dirty="0" smtClean="0"/>
              <a:t>焊缝余高</a:t>
            </a:r>
            <a:r>
              <a:rPr lang="en-US" altLang="zh-CN" sz="2160" b="1" dirty="0" smtClean="0"/>
              <a:t>/</a:t>
            </a:r>
            <a:r>
              <a:rPr lang="zh-CN" altLang="en-US" sz="2160" b="1" dirty="0" smtClean="0"/>
              <a:t>焊角高度打分：</a:t>
            </a:r>
            <a:r>
              <a:rPr sz="2160" b="1" dirty="0" smtClean="0"/>
              <a:t>项目各测点实测值均能满足</a:t>
            </a:r>
            <a:r>
              <a:rPr lang="zh-CN" sz="2160" b="1" dirty="0" smtClean="0"/>
              <a:t>设计及</a:t>
            </a:r>
            <a:r>
              <a:rPr sz="2160" b="1" dirty="0" smtClean="0"/>
              <a:t>规范规定值的为一档，取100%的标准分值；凡有测点经过处理后达到</a:t>
            </a:r>
            <a:r>
              <a:rPr lang="zh-CN" sz="2160" b="1" dirty="0" smtClean="0"/>
              <a:t>设计及</a:t>
            </a:r>
            <a:r>
              <a:rPr sz="2160" b="1" dirty="0" smtClean="0"/>
              <a:t>规范规定的为二档，取70%的标准分值。</a:t>
            </a:r>
            <a:r>
              <a:rPr lang="en-US" altLang="zh-CN" sz="2160" b="1" dirty="0" smtClean="0"/>
              <a:t>     </a:t>
            </a:r>
            <a:endParaRPr lang="en-US" altLang="zh-CN" sz="2160" b="1" dirty="0" smtClean="0"/>
          </a:p>
          <a:p>
            <a:pPr marL="0" lvl="1" indent="0">
              <a:buNone/>
            </a:pPr>
            <a:r>
              <a:rPr lang="en-US" altLang="zh-CN" sz="2160" b="1" dirty="0" smtClean="0"/>
              <a:t>     b.</a:t>
            </a:r>
            <a:r>
              <a:rPr lang="zh-CN" altLang="en-US" sz="2160" b="1" dirty="0" smtClean="0">
                <a:solidFill>
                  <a:schemeClr val="tx1"/>
                </a:solidFill>
                <a:sym typeface="+mn-ea"/>
              </a:rPr>
              <a:t>焊缝</a:t>
            </a:r>
            <a:r>
              <a:rPr lang="zh-CN" altLang="en-US" sz="2160" b="1" dirty="0">
                <a:solidFill>
                  <a:schemeClr val="tx1"/>
                </a:solidFill>
                <a:sym typeface="+mn-ea"/>
              </a:rPr>
              <a:t>宽窄</a:t>
            </a:r>
            <a:r>
              <a:rPr lang="zh-CN" altLang="en-US" sz="2160" b="1" dirty="0" smtClean="0">
                <a:solidFill>
                  <a:schemeClr val="tx1"/>
                </a:solidFill>
                <a:sym typeface="+mn-ea"/>
              </a:rPr>
              <a:t>差打分：</a:t>
            </a:r>
            <a:r>
              <a:rPr sz="2160" b="1" dirty="0" smtClean="0">
                <a:sym typeface="+mn-ea"/>
              </a:rPr>
              <a:t>项目各测点实测值均能满足</a:t>
            </a:r>
            <a:r>
              <a:rPr lang="zh-CN" sz="2160" b="1" dirty="0" smtClean="0">
                <a:sym typeface="+mn-ea"/>
              </a:rPr>
              <a:t>设计及</a:t>
            </a:r>
            <a:r>
              <a:rPr sz="2160" b="1" dirty="0" smtClean="0">
                <a:sym typeface="+mn-ea"/>
              </a:rPr>
              <a:t>规范规定值的为一档，取100%的标准分值；凡有测点经过处理后达到</a:t>
            </a:r>
            <a:r>
              <a:rPr lang="zh-CN" sz="2160" b="1" dirty="0" smtClean="0">
                <a:sym typeface="+mn-ea"/>
              </a:rPr>
              <a:t>设计及</a:t>
            </a:r>
            <a:r>
              <a:rPr sz="2160" b="1" dirty="0" smtClean="0">
                <a:sym typeface="+mn-ea"/>
              </a:rPr>
              <a:t>规范规定的为二档，取70%的标准分值。</a:t>
            </a:r>
            <a:r>
              <a:rPr lang="zh-CN" altLang="en-US" sz="2160" b="1" dirty="0" smtClean="0">
                <a:solidFill>
                  <a:schemeClr val="tx1"/>
                </a:solidFill>
                <a:sym typeface="+mn-ea"/>
              </a:rPr>
              <a:t>设计和标准</a:t>
            </a:r>
            <a:r>
              <a:rPr lang="zh-CN" sz="2160" b="1" dirty="0" smtClean="0">
                <a:sym typeface="+mn-ea"/>
              </a:rPr>
              <a:t>无要求得满分。</a:t>
            </a:r>
            <a:endParaRPr lang="en-US" altLang="zh-CN" sz="2160" b="1" dirty="0"/>
          </a:p>
          <a:p>
            <a:pPr marL="0" indent="0">
              <a:buNone/>
            </a:pPr>
            <a:r>
              <a:rPr lang="en-US" altLang="zh-CN" sz="2160" b="1" dirty="0" smtClean="0"/>
              <a:t>     c.</a:t>
            </a:r>
            <a:r>
              <a:rPr lang="zh-CN" altLang="en-US" sz="2160" b="1" dirty="0" smtClean="0"/>
              <a:t>咬边打分：</a:t>
            </a:r>
            <a:r>
              <a:rPr sz="2160" b="1" dirty="0" smtClean="0">
                <a:sym typeface="+mn-ea"/>
              </a:rPr>
              <a:t>项目各测点实测值均能满足</a:t>
            </a:r>
            <a:r>
              <a:rPr lang="zh-CN" sz="2160" b="1" dirty="0" smtClean="0">
                <a:sym typeface="+mn-ea"/>
              </a:rPr>
              <a:t>设计及</a:t>
            </a:r>
            <a:r>
              <a:rPr sz="2160" b="1" dirty="0" smtClean="0">
                <a:sym typeface="+mn-ea"/>
              </a:rPr>
              <a:t>规范规定值的为一档，取100%的标准分值；凡有测点经过处理后达到</a:t>
            </a:r>
            <a:r>
              <a:rPr lang="zh-CN" sz="2160" b="1" dirty="0" smtClean="0">
                <a:sym typeface="+mn-ea"/>
              </a:rPr>
              <a:t>设计及</a:t>
            </a:r>
            <a:r>
              <a:rPr sz="2160" b="1" dirty="0" smtClean="0">
                <a:sym typeface="+mn-ea"/>
              </a:rPr>
              <a:t>规范规定的为二档，取70%的标准分值。</a:t>
            </a:r>
            <a:r>
              <a:rPr lang="en-US" altLang="zh-CN" sz="2160" b="1" dirty="0" smtClean="0">
                <a:sym typeface="+mn-ea"/>
              </a:rPr>
              <a:t>     </a:t>
            </a:r>
            <a:endParaRPr lang="en-US" altLang="zh-CN" sz="2160" b="1" dirty="0" smtClean="0"/>
          </a:p>
          <a:p>
            <a:pPr marL="0" indent="0">
              <a:buNone/>
            </a:pPr>
            <a:r>
              <a:rPr lang="en-US" altLang="zh-CN" sz="2160" b="1" dirty="0" smtClean="0"/>
              <a:t>     d.</a:t>
            </a:r>
            <a:r>
              <a:rPr lang="zh-CN" altLang="en-US" sz="2160" b="1" dirty="0" smtClean="0"/>
              <a:t>错边打分：</a:t>
            </a:r>
            <a:r>
              <a:rPr sz="2160" b="1" dirty="0" smtClean="0">
                <a:sym typeface="+mn-ea"/>
              </a:rPr>
              <a:t>项目各测点实测值均能满足</a:t>
            </a:r>
            <a:r>
              <a:rPr lang="zh-CN" sz="2160" b="1" dirty="0" smtClean="0">
                <a:sym typeface="+mn-ea"/>
              </a:rPr>
              <a:t>设计及</a:t>
            </a:r>
            <a:r>
              <a:rPr sz="2160" b="1" dirty="0" smtClean="0">
                <a:sym typeface="+mn-ea"/>
              </a:rPr>
              <a:t>规范规定值的为一档，取100%的标准分值；凡有测点经过处理后达到</a:t>
            </a:r>
            <a:r>
              <a:rPr lang="zh-CN" sz="2160" b="1" dirty="0" smtClean="0">
                <a:sym typeface="+mn-ea"/>
              </a:rPr>
              <a:t>设计及</a:t>
            </a:r>
            <a:r>
              <a:rPr sz="2160" b="1" dirty="0" smtClean="0">
                <a:sym typeface="+mn-ea"/>
              </a:rPr>
              <a:t>规范规定的为二档，取70%的标准分值。</a:t>
            </a:r>
            <a:endParaRPr lang="zh-CN" altLang="en-US" sz="2160" b="1" dirty="0" smtClean="0"/>
          </a:p>
          <a:p>
            <a:pPr marL="0" indent="0">
              <a:buNone/>
            </a:pPr>
            <a:r>
              <a:rPr lang="en-US" altLang="zh-CN" dirty="0" smtClean="0"/>
              <a:t>     </a:t>
            </a:r>
            <a:endParaRPr lang="en-US" altLang="zh-CN"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custDataLst>
              <p:tags r:id="rId1"/>
            </p:custDataLst>
          </p:nvPr>
        </p:nvGraphicFramePr>
        <p:xfrm>
          <a:off x="1010285" y="1737360"/>
          <a:ext cx="7124065" cy="4851400"/>
        </p:xfrm>
        <a:graphic>
          <a:graphicData uri="http://schemas.openxmlformats.org/drawingml/2006/table">
            <a:tbl>
              <a:tblPr/>
              <a:tblGrid>
                <a:gridCol w="1071245"/>
                <a:gridCol w="130810"/>
                <a:gridCol w="2379345"/>
                <a:gridCol w="130175"/>
                <a:gridCol w="940435"/>
                <a:gridCol w="824230"/>
                <a:gridCol w="823595"/>
                <a:gridCol w="824230"/>
              </a:tblGrid>
              <a:tr h="274320">
                <a:tc gridSpan="2">
                  <a:txBody>
                    <a:bodyPr/>
                    <a:lstStyle/>
                    <a:p>
                      <a:pPr algn="ctr">
                        <a:lnSpc>
                          <a:spcPct val="150000"/>
                        </a:lnSpc>
                        <a:spcAft>
                          <a:spcPts val="0"/>
                        </a:spcAft>
                      </a:pPr>
                      <a:r>
                        <a:rPr lang="zh-CN" sz="12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工程名称</a:t>
                      </a:r>
                      <a:endParaRPr lang="zh-CN" sz="1200" kern="0" dirty="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2">
                  <a:txBody>
                    <a:bodyPr/>
                    <a:lstStyle/>
                    <a:p>
                      <a:pPr algn="ctr">
                        <a:lnSpc>
                          <a:spcPct val="150000"/>
                        </a:lnSpc>
                        <a:spcAft>
                          <a:spcPts val="0"/>
                        </a:spcAft>
                      </a:pPr>
                      <a:r>
                        <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rPr>
                        <a:t>建设单位</a:t>
                      </a:r>
                      <a:endPar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3180" marR="68580" marT="0" marB="0" anchor="ctr">
                    <a:lnL w="12700" cap="flat" cmpd="sng" algn="ctr">
                      <a:solidFill>
                        <a:srgbClr val="000001"/>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gridSpan="3">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558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r>
              <a:tr h="274320">
                <a:tc gridSpan="2">
                  <a:txBody>
                    <a:bodyPr/>
                    <a:lstStyle/>
                    <a:p>
                      <a:pPr algn="ctr">
                        <a:lnSpc>
                          <a:spcPct val="150000"/>
                        </a:lnSpc>
                        <a:spcAft>
                          <a:spcPts val="0"/>
                        </a:spcAft>
                      </a:pPr>
                      <a:r>
                        <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rPr>
                        <a:t>施工单位</a:t>
                      </a:r>
                      <a:endPar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2">
                  <a:txBody>
                    <a:bodyPr/>
                    <a:lstStyle/>
                    <a:p>
                      <a:pPr algn="ctr">
                        <a:lnSpc>
                          <a:spcPct val="150000"/>
                        </a:lnSpc>
                        <a:spcAft>
                          <a:spcPts val="0"/>
                        </a:spcAft>
                      </a:pPr>
                      <a:r>
                        <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rPr>
                        <a:t>评价单位</a:t>
                      </a:r>
                      <a:endPar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3180" marR="68580" marT="0" marB="0" anchor="ctr">
                    <a:lnL w="12700" cap="flat" cmpd="sng" algn="ctr">
                      <a:solidFill>
                        <a:srgbClr val="000001"/>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gridSpan="3">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558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r>
              <a:tr h="274320">
                <a:tc gridSpan="2">
                  <a:txBody>
                    <a:bodyPr/>
                    <a:lstStyle/>
                    <a:p>
                      <a:pPr algn="ctr">
                        <a:lnSpc>
                          <a:spcPct val="150000"/>
                        </a:lnSpc>
                        <a:spcAft>
                          <a:spcPts val="0"/>
                        </a:spcAft>
                      </a:pPr>
                      <a:r>
                        <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rPr>
                        <a:t>系统</a:t>
                      </a:r>
                      <a:r>
                        <a:rPr lang="en-US" sz="1200" kern="0">
                          <a:solidFill>
                            <a:srgbClr val="000000"/>
                          </a:solidFill>
                          <a:effectLst/>
                          <a:latin typeface="Times New Roman" panose="02020603050405020304" pitchFamily="18" charset="0"/>
                          <a:ea typeface="宋体" panose="02010600030101010101" pitchFamily="2" charset="-122"/>
                          <a:cs typeface="Calibri" panose="020F0502020204030204" charset="0"/>
                        </a:rPr>
                        <a:t>/</a:t>
                      </a:r>
                      <a:r>
                        <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rPr>
                        <a:t>部位</a:t>
                      </a:r>
                      <a:endPar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gridSpan="6">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hMerge="1">
                  <a:tcPr/>
                </a:tc>
                <a:tc hMerge="1">
                  <a:tcPr/>
                </a:tc>
                <a:tc hMerge="1">
                  <a:tcPr/>
                </a:tc>
              </a:tr>
              <a:tr h="274320">
                <a:tc rowSpan="2">
                  <a:txBody>
                    <a:bodyPr/>
                    <a:lstStyle/>
                    <a:p>
                      <a:pPr algn="ctr">
                        <a:lnSpc>
                          <a:spcPct val="150000"/>
                        </a:lnSpc>
                        <a:spcAft>
                          <a:spcPts val="0"/>
                        </a:spcAft>
                      </a:pPr>
                      <a:r>
                        <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rPr>
                        <a:t>序号</a:t>
                      </a:r>
                      <a:endPar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c rowSpan="2" gridSpan="3">
                  <a:txBody>
                    <a:bodyPr/>
                    <a:lstStyle/>
                    <a:p>
                      <a:pPr algn="ctr">
                        <a:lnSpc>
                          <a:spcPct val="150000"/>
                        </a:lnSpc>
                        <a:spcAft>
                          <a:spcPts val="0"/>
                        </a:spcAft>
                      </a:pPr>
                      <a:r>
                        <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rPr>
                        <a:t>检查项目</a:t>
                      </a:r>
                      <a:endPar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558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c rowSpan="2" hMerge="1">
                  <a:tcPr/>
                </a:tc>
                <a:tc rowSpan="2" hMerge="1">
                  <a:tcPr/>
                </a:tc>
                <a:tc rowSpan="2">
                  <a:txBody>
                    <a:bodyPr/>
                    <a:lstStyle/>
                    <a:p>
                      <a:pPr algn="ctr">
                        <a:lnSpc>
                          <a:spcPct val="150000"/>
                        </a:lnSpc>
                        <a:spcAft>
                          <a:spcPts val="0"/>
                        </a:spcAft>
                      </a:pPr>
                      <a:r>
                        <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rPr>
                        <a:t>应得分</a:t>
                      </a:r>
                      <a:endPar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c gridSpan="2">
                  <a:txBody>
                    <a:bodyPr/>
                    <a:lstStyle/>
                    <a:p>
                      <a:pPr algn="ctr">
                        <a:lnSpc>
                          <a:spcPct val="150000"/>
                        </a:lnSpc>
                        <a:spcAft>
                          <a:spcPts val="0"/>
                        </a:spcAft>
                      </a:pPr>
                      <a:r>
                        <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rPr>
                        <a:t>分档判定</a:t>
                      </a:r>
                      <a:endPar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rowSpan="2">
                  <a:txBody>
                    <a:bodyPr/>
                    <a:lstStyle/>
                    <a:p>
                      <a:pPr algn="ctr">
                        <a:lnSpc>
                          <a:spcPct val="150000"/>
                        </a:lnSpc>
                        <a:spcAft>
                          <a:spcPts val="0"/>
                        </a:spcAft>
                      </a:pPr>
                      <a:r>
                        <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rPr>
                        <a:t>实得分</a:t>
                      </a:r>
                      <a:endPar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55880" marR="68580" marT="0" marB="0" anchor="ctr">
                    <a:lnL w="12700" cap="flat" cmpd="sng" algn="ctr">
                      <a:solidFill>
                        <a:srgbClr val="000001"/>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r>
              <a:tr h="274320">
                <a:tc vMerge="1">
                  <a:tcPr/>
                </a:tc>
                <a:tc vMerge="1" gridSpan="3">
                  <a:tcPr/>
                </a:tc>
                <a:tc vMerge="1" hMerge="1">
                  <a:tcPr/>
                </a:tc>
                <a:tc vMerge="1" hMerge="1">
                  <a:tcPr/>
                </a:tc>
                <a:tc vMerge="1">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100%</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70%</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vMerge="1">
                  <a:tcPr/>
                </a:tc>
              </a:tr>
              <a:tr h="274320">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1</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3">
                  <a:txBody>
                    <a:bodyPr/>
                    <a:lstStyle/>
                    <a:p>
                      <a:pPr algn="ctr">
                        <a:lnSpc>
                          <a:spcPct val="150000"/>
                        </a:lnSpc>
                        <a:spcAft>
                          <a:spcPts val="0"/>
                        </a:spcAft>
                      </a:pPr>
                      <a:r>
                        <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rPr>
                        <a:t>焊缝余高</a:t>
                      </a:r>
                      <a:r>
                        <a:rPr lang="en-US" sz="1200" kern="0">
                          <a:solidFill>
                            <a:srgbClr val="000000"/>
                          </a:solidFill>
                          <a:effectLst/>
                          <a:latin typeface="Times New Roman" panose="02020603050405020304" pitchFamily="18" charset="0"/>
                          <a:ea typeface="宋体" panose="02010600030101010101" pitchFamily="2" charset="-122"/>
                          <a:cs typeface="Calibri" panose="020F0502020204030204" charset="0"/>
                        </a:rPr>
                        <a:t>/</a:t>
                      </a:r>
                      <a:r>
                        <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rPr>
                        <a:t>焊角高度</a:t>
                      </a:r>
                      <a:endPar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25</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274320">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2</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3">
                  <a:txBody>
                    <a:bodyPr/>
                    <a:lstStyle/>
                    <a:p>
                      <a:pPr algn="ctr">
                        <a:lnSpc>
                          <a:spcPct val="150000"/>
                        </a:lnSpc>
                        <a:spcAft>
                          <a:spcPts val="0"/>
                        </a:spcAft>
                      </a:pPr>
                      <a:r>
                        <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rPr>
                        <a:t>焊缝宽窄差</a:t>
                      </a:r>
                      <a:endPar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25</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274320">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3</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3">
                  <a:txBody>
                    <a:bodyPr/>
                    <a:lstStyle/>
                    <a:p>
                      <a:pPr algn="ctr">
                        <a:lnSpc>
                          <a:spcPct val="150000"/>
                        </a:lnSpc>
                        <a:spcAft>
                          <a:spcPts val="0"/>
                        </a:spcAft>
                      </a:pPr>
                      <a:r>
                        <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rPr>
                        <a:t>咬边</a:t>
                      </a:r>
                      <a:endPar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25</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274320">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4</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3">
                  <a:txBody>
                    <a:bodyPr/>
                    <a:lstStyle/>
                    <a:p>
                      <a:pPr algn="ctr">
                        <a:lnSpc>
                          <a:spcPct val="150000"/>
                        </a:lnSpc>
                        <a:spcAft>
                          <a:spcPts val="0"/>
                        </a:spcAft>
                      </a:pPr>
                      <a:r>
                        <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rPr>
                        <a:t>错边</a:t>
                      </a:r>
                      <a:endPar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25</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274320">
                <a:tc gridSpan="4">
                  <a:txBody>
                    <a:bodyPr/>
                    <a:lstStyle/>
                    <a:p>
                      <a:pPr algn="ctr">
                        <a:lnSpc>
                          <a:spcPct val="150000"/>
                        </a:lnSpc>
                        <a:spcAft>
                          <a:spcPts val="0"/>
                        </a:spcAft>
                      </a:pPr>
                      <a:r>
                        <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rPr>
                        <a:t>合</a:t>
                      </a:r>
                      <a:r>
                        <a:rPr lang="en-US" sz="1200" kern="0">
                          <a:solidFill>
                            <a:srgbClr val="000000"/>
                          </a:solidFill>
                          <a:effectLst/>
                          <a:latin typeface="Times New Roman" panose="02020603050405020304" pitchFamily="18" charset="0"/>
                          <a:ea typeface="宋体" panose="02010600030101010101" pitchFamily="2" charset="-122"/>
                          <a:cs typeface="Calibri" panose="020F0502020204030204" charset="0"/>
                        </a:rPr>
                        <a:t>    </a:t>
                      </a:r>
                      <a:r>
                        <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rPr>
                        <a:t>计</a:t>
                      </a:r>
                      <a:endPar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hMerge="1">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100</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59055"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2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2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2108200">
                <a:tc>
                  <a:txBody>
                    <a:bodyPr/>
                    <a:lstStyle/>
                    <a:p>
                      <a:pPr algn="ctr">
                        <a:lnSpc>
                          <a:spcPct val="150000"/>
                        </a:lnSpc>
                        <a:spcAft>
                          <a:spcPts val="0"/>
                        </a:spcAft>
                      </a:pPr>
                      <a:r>
                        <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rPr>
                        <a:t>核查结果</a:t>
                      </a:r>
                      <a:endParaRPr lang="zh-CN" sz="12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3180" marR="6858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7">
                  <a:txBody>
                    <a:bodyPr/>
                    <a:lstStyle/>
                    <a:p>
                      <a:pPr indent="57150" algn="just">
                        <a:lnSpc>
                          <a:spcPct val="115000"/>
                        </a:lnSpc>
                        <a:spcAft>
                          <a:spcPts val="0"/>
                        </a:spcAft>
                      </a:pPr>
                      <a:r>
                        <a:rPr lang="zh-CN" sz="12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允许偏差项目权重值</a:t>
                      </a:r>
                      <a:r>
                        <a:rPr lang="en-US" sz="1200" kern="0" dirty="0">
                          <a:solidFill>
                            <a:srgbClr val="000000"/>
                          </a:solidFill>
                          <a:effectLst/>
                          <a:latin typeface="宋体" panose="02010600030101010101" pitchFamily="2" charset="-122"/>
                          <a:ea typeface="宋体" panose="02010600030101010101" pitchFamily="2" charset="-122"/>
                          <a:cs typeface="Calibri" panose="020F0502020204030204" charset="0"/>
                        </a:rPr>
                        <a:t>20</a:t>
                      </a:r>
                      <a:r>
                        <a:rPr lang="zh-CN" sz="12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分。</a:t>
                      </a:r>
                      <a:endParaRPr lang="zh-CN" sz="1200" kern="100" dirty="0">
                        <a:effectLst/>
                        <a:latin typeface="Times New Roman" panose="02020603050405020304" pitchFamily="18" charset="0"/>
                        <a:ea typeface="宋体" panose="02010600030101010101" pitchFamily="2" charset="-122"/>
                      </a:endParaRPr>
                    </a:p>
                    <a:p>
                      <a:pPr indent="57150" algn="just">
                        <a:lnSpc>
                          <a:spcPct val="115000"/>
                        </a:lnSpc>
                        <a:spcAft>
                          <a:spcPts val="0"/>
                        </a:spcAft>
                      </a:pPr>
                      <a:r>
                        <a:rPr lang="zh-CN" sz="12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焊接专项检查允许偏差得分</a:t>
                      </a:r>
                      <a:r>
                        <a:rPr lang="en-US" sz="12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a:t>
                      </a:r>
                      <a:r>
                        <a:rPr lang="zh-CN" sz="12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实得分合计</a:t>
                      </a:r>
                      <a:r>
                        <a:rPr lang="en-US" sz="12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a:t>
                      </a:r>
                      <a:r>
                        <a:rPr lang="zh-CN" sz="12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应得分合计</a:t>
                      </a:r>
                      <a:r>
                        <a:rPr lang="en-US" sz="12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×20=</a:t>
                      </a:r>
                      <a:endParaRPr lang="zh-CN" sz="1200" kern="100" dirty="0">
                        <a:effectLst/>
                        <a:latin typeface="Times New Roman" panose="02020603050405020304" pitchFamily="18" charset="0"/>
                        <a:ea typeface="宋体" panose="02010600030101010101" pitchFamily="2" charset="-122"/>
                      </a:endParaRPr>
                    </a:p>
                    <a:p>
                      <a:pPr indent="57150" algn="just">
                        <a:lnSpc>
                          <a:spcPct val="115000"/>
                        </a:lnSpc>
                        <a:spcAft>
                          <a:spcPts val="0"/>
                        </a:spcAft>
                      </a:pPr>
                      <a:r>
                        <a:rPr lang="zh-CN" sz="12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评价说明：</a:t>
                      </a:r>
                      <a:endParaRPr lang="zh-CN" sz="1200" kern="100" dirty="0">
                        <a:effectLst/>
                        <a:latin typeface="Times New Roman" panose="02020603050405020304" pitchFamily="18" charset="0"/>
                        <a:ea typeface="宋体" panose="02010600030101010101" pitchFamily="2" charset="-122"/>
                      </a:endParaRPr>
                    </a:p>
                    <a:p>
                      <a:pPr algn="just">
                        <a:lnSpc>
                          <a:spcPct val="150000"/>
                        </a:lnSpc>
                        <a:spcAft>
                          <a:spcPts val="0"/>
                        </a:spcAft>
                      </a:pPr>
                      <a:r>
                        <a:rPr lang="en-US" sz="1200" kern="0" dirty="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zh-CN" sz="1200" kern="100" dirty="0">
                        <a:effectLst/>
                        <a:latin typeface="Times New Roman" panose="02020603050405020304" pitchFamily="18" charset="0"/>
                        <a:ea typeface="宋体" panose="02010600030101010101" pitchFamily="2" charset="-122"/>
                      </a:endParaRPr>
                    </a:p>
                    <a:p>
                      <a:pPr indent="139700" algn="just">
                        <a:lnSpc>
                          <a:spcPct val="150000"/>
                        </a:lnSpc>
                        <a:spcAft>
                          <a:spcPts val="0"/>
                        </a:spcAft>
                      </a:pPr>
                      <a:r>
                        <a:rPr lang="en-US" sz="1200" kern="0" dirty="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zh-CN" sz="1200" kern="100" dirty="0">
                        <a:effectLst/>
                        <a:latin typeface="Times New Roman" panose="02020603050405020304" pitchFamily="18" charset="0"/>
                        <a:ea typeface="宋体" panose="02010600030101010101" pitchFamily="2" charset="-122"/>
                      </a:endParaRPr>
                    </a:p>
                    <a:p>
                      <a:pPr indent="139700" algn="just">
                        <a:lnSpc>
                          <a:spcPct val="150000"/>
                        </a:lnSpc>
                        <a:spcAft>
                          <a:spcPts val="0"/>
                        </a:spcAft>
                      </a:pPr>
                      <a:r>
                        <a:rPr lang="en-US" sz="1200" kern="0" dirty="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zh-CN" sz="1200" kern="100" dirty="0">
                        <a:effectLst/>
                        <a:latin typeface="Times New Roman" panose="02020603050405020304" pitchFamily="18" charset="0"/>
                        <a:ea typeface="宋体" panose="02010600030101010101" pitchFamily="2" charset="-122"/>
                      </a:endParaRPr>
                    </a:p>
                    <a:p>
                      <a:pPr algn="r">
                        <a:lnSpc>
                          <a:spcPct val="150000"/>
                        </a:lnSpc>
                        <a:spcAft>
                          <a:spcPts val="0"/>
                        </a:spcAft>
                      </a:pPr>
                      <a:r>
                        <a:rPr lang="zh-CN" sz="12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评价人员</a:t>
                      </a:r>
                      <a:r>
                        <a:rPr lang="zh-CN" sz="1200" kern="0" dirty="0">
                          <a:solidFill>
                            <a:srgbClr val="00000A"/>
                          </a:solidFill>
                          <a:effectLst/>
                          <a:latin typeface="Times New Roman" panose="02020603050405020304" pitchFamily="18" charset="0"/>
                          <a:ea typeface="宋体" panose="02010600030101010101" pitchFamily="2" charset="-122"/>
                        </a:rPr>
                        <a:t>（签字）</a:t>
                      </a:r>
                      <a:r>
                        <a:rPr lang="zh-CN" sz="12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a:t>
                      </a:r>
                      <a:r>
                        <a:rPr lang="en-US" sz="12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              </a:t>
                      </a:r>
                      <a:r>
                        <a:rPr lang="zh-CN" sz="12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年</a:t>
                      </a:r>
                      <a:r>
                        <a:rPr lang="en-US" sz="12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   </a:t>
                      </a:r>
                      <a:r>
                        <a:rPr lang="zh-CN" sz="12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月</a:t>
                      </a:r>
                      <a:r>
                        <a:rPr lang="en-US" sz="12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   </a:t>
                      </a:r>
                      <a:r>
                        <a:rPr lang="zh-CN" sz="12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日</a:t>
                      </a:r>
                      <a:endParaRPr lang="zh-CN" sz="1200" kern="100" dirty="0">
                        <a:effectLst/>
                        <a:latin typeface="Times New Roman" panose="02020603050405020304" pitchFamily="18" charset="0"/>
                        <a:ea typeface="宋体" panose="02010600030101010101" pitchFamily="2" charset="-122"/>
                      </a:endParaRPr>
                    </a:p>
                    <a:p>
                      <a:pPr indent="1771650" algn="just">
                        <a:lnSpc>
                          <a:spcPct val="150000"/>
                        </a:lnSpc>
                        <a:spcAft>
                          <a:spcPts val="0"/>
                        </a:spcAft>
                      </a:pPr>
                      <a:r>
                        <a:rPr lang="en-US" sz="1200" kern="0" dirty="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zh-CN" sz="1200" kern="100" dirty="0">
                        <a:effectLst/>
                        <a:latin typeface="Times New Roman" panose="02020603050405020304" pitchFamily="18" charset="0"/>
                        <a:ea typeface="宋体" panose="02010600030101010101" pitchFamily="2" charset="-122"/>
                      </a:endParaRPr>
                    </a:p>
                  </a:txBody>
                  <a:tcPr marL="59055" marR="68580" marT="0" marB="0">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c hMerge="1">
                  <a:tcPr/>
                </a:tc>
                <a:tc hMerge="1">
                  <a:tcPr/>
                </a:tc>
              </a:tr>
            </a:tbl>
          </a:graphicData>
        </a:graphic>
      </p:graphicFrame>
      <p:sp>
        <p:nvSpPr>
          <p:cNvPr id="5" name="矩形 4"/>
          <p:cNvSpPr/>
          <p:nvPr/>
        </p:nvSpPr>
        <p:spPr>
          <a:xfrm>
            <a:off x="2173605" y="1185545"/>
            <a:ext cx="3477260" cy="368300"/>
          </a:xfrm>
          <a:prstGeom prst="rect">
            <a:avLst/>
          </a:prstGeom>
        </p:spPr>
        <p:txBody>
          <a:bodyPr wrap="square">
            <a:spAutoFit/>
          </a:bodyPr>
          <a:lstStyle/>
          <a:p>
            <a:r>
              <a:rPr lang="zh-CN" altLang="zh-CN" b="1" kern="0" dirty="0">
                <a:solidFill>
                  <a:srgbClr val="00000A"/>
                </a:solidFill>
                <a:cs typeface="Times New Roman" panose="02020603050405020304" pitchFamily="18" charset="0"/>
              </a:rPr>
              <a:t>表</a:t>
            </a:r>
            <a:r>
              <a:rPr lang="en-US" altLang="zh-CN" b="1" kern="0" dirty="0">
                <a:solidFill>
                  <a:srgbClr val="00000A"/>
                </a:solidFill>
                <a:cs typeface="Times New Roman" panose="02020603050405020304" pitchFamily="18" charset="0"/>
              </a:rPr>
              <a:t>D.2 </a:t>
            </a:r>
            <a:r>
              <a:rPr lang="zh-CN" altLang="zh-CN" b="1" kern="0" dirty="0">
                <a:solidFill>
                  <a:srgbClr val="00000A"/>
                </a:solidFill>
                <a:cs typeface="Calibri" panose="020F0502020204030204" charset="0"/>
              </a:rPr>
              <a:t>焊接专项允许偏差评价表</a:t>
            </a:r>
            <a:endParaRPr lang="zh-CN" altLang="en-US"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052736"/>
            <a:ext cx="8229600" cy="5271864"/>
          </a:xfrm>
        </p:spPr>
        <p:txBody>
          <a:bodyPr>
            <a:normAutofit lnSpcReduction="20000"/>
          </a:bodyPr>
          <a:lstStyle/>
          <a:p>
            <a:pPr marL="0" lvl="0" indent="0">
              <a:buClr>
                <a:srgbClr val="0BD0D9"/>
              </a:buClr>
              <a:buNone/>
            </a:pPr>
            <a:r>
              <a:rPr lang="zh-CN" altLang="en-US" sz="2160" dirty="0" smtClean="0">
                <a:solidFill>
                  <a:prstClr val="black"/>
                </a:solidFill>
                <a:latin typeface="宋体" panose="02010600030101010101" pitchFamily="2" charset="-122"/>
                <a:ea typeface="宋体" panose="02010600030101010101" pitchFamily="2" charset="-122"/>
                <a:cs typeface="宋体" panose="02010600030101010101" pitchFamily="2" charset="-122"/>
              </a:rPr>
              <a:t>（</a:t>
            </a:r>
            <a:r>
              <a:rPr lang="en-US" altLang="zh-CN" sz="2160" dirty="0" smtClean="0">
                <a:solidFill>
                  <a:prstClr val="black"/>
                </a:solidFill>
                <a:latin typeface="宋体" panose="02010600030101010101" pitchFamily="2" charset="-122"/>
                <a:ea typeface="宋体" panose="02010600030101010101" pitchFamily="2" charset="-122"/>
                <a:cs typeface="宋体" panose="02010600030101010101" pitchFamily="2" charset="-122"/>
              </a:rPr>
              <a:t>3</a:t>
            </a:r>
            <a:r>
              <a:rPr lang="zh-CN" altLang="en-US" sz="2160" dirty="0" smtClean="0">
                <a:solidFill>
                  <a:prstClr val="black"/>
                </a:solidFill>
                <a:latin typeface="宋体" panose="02010600030101010101" pitchFamily="2" charset="-122"/>
                <a:ea typeface="宋体" panose="02010600030101010101" pitchFamily="2" charset="-122"/>
                <a:cs typeface="宋体" panose="02010600030101010101" pitchFamily="2" charset="-122"/>
              </a:rPr>
              <a:t>）</a:t>
            </a:r>
            <a:r>
              <a:rPr lang="zh-CN" altLang="en-US" sz="2160" dirty="0">
                <a:solidFill>
                  <a:prstClr val="black"/>
                </a:solidFill>
                <a:latin typeface="宋体" panose="02010600030101010101" pitchFamily="2" charset="-122"/>
                <a:ea typeface="宋体" panose="02010600030101010101" pitchFamily="2" charset="-122"/>
                <a:cs typeface="宋体" panose="02010600030101010101" pitchFamily="2" charset="-122"/>
              </a:rPr>
              <a:t>焊接专项质量记录评价评分方法（表</a:t>
            </a:r>
            <a:r>
              <a:rPr lang="en-US" altLang="zh-CN" sz="2160" dirty="0" smtClean="0">
                <a:solidFill>
                  <a:prstClr val="black"/>
                </a:solidFill>
                <a:latin typeface="宋体" panose="02010600030101010101" pitchFamily="2" charset="-122"/>
                <a:ea typeface="宋体" panose="02010600030101010101" pitchFamily="2" charset="-122"/>
                <a:cs typeface="宋体" panose="02010600030101010101" pitchFamily="2" charset="-122"/>
              </a:rPr>
              <a:t>D.3</a:t>
            </a:r>
            <a:r>
              <a:rPr lang="zh-CN" altLang="en-US" sz="2160" dirty="0" smtClean="0">
                <a:solidFill>
                  <a:prstClr val="black"/>
                </a:solidFill>
                <a:latin typeface="宋体" panose="02010600030101010101" pitchFamily="2" charset="-122"/>
                <a:ea typeface="宋体" panose="02010600030101010101" pitchFamily="2" charset="-122"/>
                <a:cs typeface="宋体" panose="02010600030101010101" pitchFamily="2" charset="-122"/>
              </a:rPr>
              <a:t>）</a:t>
            </a:r>
            <a:endParaRPr lang="zh-CN" altLang="en-US" sz="2160" dirty="0">
              <a:solidFill>
                <a:prstClr val="black"/>
              </a:solidFill>
              <a:latin typeface="宋体" panose="02010600030101010101" pitchFamily="2" charset="-122"/>
              <a:ea typeface="宋体" panose="02010600030101010101" pitchFamily="2" charset="-122"/>
              <a:cs typeface="宋体" panose="02010600030101010101" pitchFamily="2" charset="-122"/>
            </a:endParaRPr>
          </a:p>
          <a:p>
            <a:pPr marL="0" lvl="0" indent="0">
              <a:buClr>
                <a:srgbClr val="0BD0D9"/>
              </a:buClr>
              <a:buNone/>
            </a:pPr>
            <a:r>
              <a:rPr lang="zh-CN" altLang="en-US" sz="2160" dirty="0">
                <a:solidFill>
                  <a:prstClr val="black"/>
                </a:solidFill>
                <a:latin typeface="宋体" panose="02010600030101010101" pitchFamily="2" charset="-122"/>
                <a:ea typeface="宋体" panose="02010600030101010101" pitchFamily="2" charset="-122"/>
                <a:cs typeface="宋体" panose="02010600030101010101" pitchFamily="2" charset="-122"/>
              </a:rPr>
              <a:t>   </a:t>
            </a:r>
            <a:r>
              <a:rPr lang="en-US" altLang="zh-CN" sz="2160" dirty="0">
                <a:solidFill>
                  <a:prstClr val="black"/>
                </a:solidFill>
                <a:latin typeface="宋体" panose="02010600030101010101" pitchFamily="2" charset="-122"/>
                <a:ea typeface="宋体" panose="02010600030101010101" pitchFamily="2" charset="-122"/>
                <a:cs typeface="宋体" panose="02010600030101010101" pitchFamily="2" charset="-122"/>
              </a:rPr>
              <a:t>1</a:t>
            </a:r>
            <a:r>
              <a:rPr lang="zh-CN" altLang="en-US" sz="2160" dirty="0">
                <a:solidFill>
                  <a:prstClr val="black"/>
                </a:solidFill>
                <a:latin typeface="宋体" panose="02010600030101010101" pitchFamily="2" charset="-122"/>
                <a:ea typeface="宋体" panose="02010600030101010101" pitchFamily="2" charset="-122"/>
                <a:cs typeface="宋体" panose="02010600030101010101" pitchFamily="2" charset="-122"/>
              </a:rPr>
              <a:t>）</a:t>
            </a:r>
            <a:r>
              <a:rPr lang="zh-CN" altLang="en-US" sz="2160" dirty="0">
                <a:solidFill>
                  <a:srgbClr val="C00000"/>
                </a:solidFill>
                <a:latin typeface="宋体" panose="02010600030101010101" pitchFamily="2" charset="-122"/>
                <a:ea typeface="宋体" panose="02010600030101010101" pitchFamily="2" charset="-122"/>
                <a:cs typeface="宋体" panose="02010600030101010101" pitchFamily="2" charset="-122"/>
              </a:rPr>
              <a:t>检查项目</a:t>
            </a:r>
            <a:endParaRPr lang="en-US" altLang="zh-CN" sz="2160" dirty="0">
              <a:solidFill>
                <a:srgbClr val="C00000"/>
              </a:solidFill>
              <a:latin typeface="宋体" panose="02010600030101010101" pitchFamily="2" charset="-122"/>
              <a:ea typeface="宋体" panose="02010600030101010101" pitchFamily="2" charset="-122"/>
              <a:cs typeface="宋体" panose="02010600030101010101" pitchFamily="2" charset="-122"/>
            </a:endParaRPr>
          </a:p>
          <a:p>
            <a:pPr lvl="1">
              <a:buClr>
                <a:srgbClr val="0F6FC6"/>
              </a:buClr>
              <a:buFont typeface="Wingdings" panose="05000000000000000000" pitchFamily="2" charset="2"/>
              <a:buChar char="u"/>
            </a:pPr>
            <a:r>
              <a:rPr lang="zh-CN" altLang="en-US" sz="2160" dirty="0">
                <a:solidFill>
                  <a:srgbClr val="C00000"/>
                </a:solidFill>
                <a:latin typeface="宋体" panose="02010600030101010101" pitchFamily="2" charset="-122"/>
                <a:ea typeface="宋体" panose="02010600030101010101" pitchFamily="2" charset="-122"/>
                <a:cs typeface="宋体" panose="02010600030101010101" pitchFamily="2" charset="-122"/>
              </a:rPr>
              <a:t>焊接材料出厂合格证、出厂检验报告、进场复验及验收</a:t>
            </a:r>
            <a:r>
              <a:rPr lang="zh-CN" altLang="en-US" sz="2160" dirty="0" smtClean="0">
                <a:solidFill>
                  <a:srgbClr val="C00000"/>
                </a:solidFill>
                <a:latin typeface="宋体" panose="02010600030101010101" pitchFamily="2" charset="-122"/>
                <a:ea typeface="宋体" panose="02010600030101010101" pitchFamily="2" charset="-122"/>
                <a:cs typeface="宋体" panose="02010600030101010101" pitchFamily="2" charset="-122"/>
              </a:rPr>
              <a:t>记录</a:t>
            </a:r>
            <a:endParaRPr lang="en-US" altLang="zh-CN" sz="2160" dirty="0">
              <a:solidFill>
                <a:srgbClr val="C00000"/>
              </a:solidFill>
              <a:latin typeface="宋体" panose="02010600030101010101" pitchFamily="2" charset="-122"/>
              <a:ea typeface="宋体" panose="02010600030101010101" pitchFamily="2" charset="-122"/>
              <a:cs typeface="宋体" panose="02010600030101010101" pitchFamily="2" charset="-122"/>
            </a:endParaRPr>
          </a:p>
          <a:p>
            <a:pPr lvl="1">
              <a:buClr>
                <a:srgbClr val="0F6FC6"/>
              </a:buClr>
              <a:buFont typeface="Wingdings" panose="05000000000000000000" pitchFamily="2" charset="2"/>
              <a:buChar char="u"/>
            </a:pPr>
            <a:r>
              <a:rPr lang="zh-CN" altLang="en-US" sz="2160" dirty="0">
                <a:solidFill>
                  <a:srgbClr val="C00000"/>
                </a:solidFill>
                <a:latin typeface="宋体" panose="02010600030101010101" pitchFamily="2" charset="-122"/>
                <a:ea typeface="宋体" panose="02010600030101010101" pitchFamily="2" charset="-122"/>
                <a:cs typeface="宋体" panose="02010600030101010101" pitchFamily="2" charset="-122"/>
              </a:rPr>
              <a:t>焊接工艺评定或焊接工艺规程</a:t>
            </a:r>
            <a:r>
              <a:rPr lang="zh-CN" altLang="en-US" sz="2160" dirty="0" smtClean="0">
                <a:solidFill>
                  <a:srgbClr val="C00000"/>
                </a:solidFill>
                <a:latin typeface="宋体" panose="02010600030101010101" pitchFamily="2" charset="-122"/>
                <a:ea typeface="宋体" panose="02010600030101010101" pitchFamily="2" charset="-122"/>
                <a:cs typeface="宋体" panose="02010600030101010101" pitchFamily="2" charset="-122"/>
              </a:rPr>
              <a:t>记录</a:t>
            </a:r>
            <a:endParaRPr lang="en-US" altLang="zh-CN" sz="2160" dirty="0" smtClean="0">
              <a:solidFill>
                <a:srgbClr val="C00000"/>
              </a:solidFill>
              <a:latin typeface="宋体" panose="02010600030101010101" pitchFamily="2" charset="-122"/>
              <a:ea typeface="宋体" panose="02010600030101010101" pitchFamily="2" charset="-122"/>
              <a:cs typeface="宋体" panose="02010600030101010101" pitchFamily="2" charset="-122"/>
            </a:endParaRPr>
          </a:p>
          <a:p>
            <a:pPr lvl="1">
              <a:buClr>
                <a:srgbClr val="0F6FC6"/>
              </a:buClr>
              <a:buFont typeface="Wingdings" panose="05000000000000000000" pitchFamily="2" charset="2"/>
              <a:buChar char="u"/>
            </a:pPr>
            <a:r>
              <a:rPr lang="zh-CN" altLang="en-US" sz="2160" dirty="0">
                <a:solidFill>
                  <a:srgbClr val="C00000"/>
                </a:solidFill>
                <a:latin typeface="宋体" panose="02010600030101010101" pitchFamily="2" charset="-122"/>
                <a:ea typeface="宋体" panose="02010600030101010101" pitchFamily="2" charset="-122"/>
                <a:cs typeface="宋体" panose="02010600030101010101" pitchFamily="2" charset="-122"/>
              </a:rPr>
              <a:t>焊工资格管理及焊工技术考核</a:t>
            </a:r>
            <a:r>
              <a:rPr lang="zh-CN" altLang="en-US" sz="2160" dirty="0" smtClean="0">
                <a:solidFill>
                  <a:srgbClr val="C00000"/>
                </a:solidFill>
                <a:latin typeface="宋体" panose="02010600030101010101" pitchFamily="2" charset="-122"/>
                <a:ea typeface="宋体" panose="02010600030101010101" pitchFamily="2" charset="-122"/>
                <a:cs typeface="宋体" panose="02010600030101010101" pitchFamily="2" charset="-122"/>
              </a:rPr>
              <a:t>记录</a:t>
            </a:r>
            <a:endParaRPr lang="en-US" altLang="zh-CN" sz="2160" dirty="0" smtClean="0">
              <a:solidFill>
                <a:srgbClr val="C00000"/>
              </a:solidFill>
              <a:latin typeface="宋体" panose="02010600030101010101" pitchFamily="2" charset="-122"/>
              <a:ea typeface="宋体" panose="02010600030101010101" pitchFamily="2" charset="-122"/>
              <a:cs typeface="宋体" panose="02010600030101010101" pitchFamily="2" charset="-122"/>
            </a:endParaRPr>
          </a:p>
          <a:p>
            <a:pPr lvl="1">
              <a:buClr>
                <a:srgbClr val="0F6FC6"/>
              </a:buClr>
              <a:buFont typeface="Wingdings" panose="05000000000000000000" pitchFamily="2" charset="2"/>
              <a:buChar char="u"/>
            </a:pPr>
            <a:r>
              <a:rPr lang="zh-CN" altLang="en-US" sz="2160" dirty="0">
                <a:solidFill>
                  <a:srgbClr val="C00000"/>
                </a:solidFill>
                <a:latin typeface="宋体" panose="02010600030101010101" pitchFamily="2" charset="-122"/>
                <a:ea typeface="宋体" panose="02010600030101010101" pitchFamily="2" charset="-122"/>
                <a:cs typeface="宋体" panose="02010600030101010101" pitchFamily="2" charset="-122"/>
              </a:rPr>
              <a:t>焊接相关记录、焊接预热、后热、热处理</a:t>
            </a:r>
            <a:r>
              <a:rPr lang="zh-CN" altLang="en-US" sz="2160" dirty="0" smtClean="0">
                <a:solidFill>
                  <a:srgbClr val="C00000"/>
                </a:solidFill>
                <a:latin typeface="宋体" panose="02010600030101010101" pitchFamily="2" charset="-122"/>
                <a:ea typeface="宋体" panose="02010600030101010101" pitchFamily="2" charset="-122"/>
                <a:cs typeface="宋体" panose="02010600030101010101" pitchFamily="2" charset="-122"/>
              </a:rPr>
              <a:t>记录</a:t>
            </a:r>
            <a:endParaRPr lang="en-US" altLang="zh-CN" sz="2160" dirty="0" smtClean="0">
              <a:solidFill>
                <a:srgbClr val="C00000"/>
              </a:solidFill>
              <a:latin typeface="宋体" panose="02010600030101010101" pitchFamily="2" charset="-122"/>
              <a:ea typeface="宋体" panose="02010600030101010101" pitchFamily="2" charset="-122"/>
              <a:cs typeface="宋体" panose="02010600030101010101" pitchFamily="2" charset="-122"/>
            </a:endParaRPr>
          </a:p>
          <a:p>
            <a:pPr lvl="1">
              <a:buClr>
                <a:srgbClr val="0F6FC6"/>
              </a:buClr>
              <a:buFont typeface="Wingdings" panose="05000000000000000000" pitchFamily="2" charset="2"/>
              <a:buChar char="u"/>
            </a:pPr>
            <a:r>
              <a:rPr lang="zh-CN" altLang="en-US" sz="2160" dirty="0">
                <a:solidFill>
                  <a:srgbClr val="C00000"/>
                </a:solidFill>
                <a:latin typeface="宋体" panose="02010600030101010101" pitchFamily="2" charset="-122"/>
                <a:ea typeface="宋体" panose="02010600030101010101" pitchFamily="2" charset="-122"/>
                <a:cs typeface="宋体" panose="02010600030101010101" pitchFamily="2" charset="-122"/>
              </a:rPr>
              <a:t>焊接质量检验报告、不合格焊缝返修</a:t>
            </a:r>
            <a:r>
              <a:rPr lang="zh-CN" altLang="en-US" sz="2160" dirty="0" smtClean="0">
                <a:solidFill>
                  <a:srgbClr val="C00000"/>
                </a:solidFill>
                <a:latin typeface="宋体" panose="02010600030101010101" pitchFamily="2" charset="-122"/>
                <a:ea typeface="宋体" panose="02010600030101010101" pitchFamily="2" charset="-122"/>
                <a:cs typeface="宋体" panose="02010600030101010101" pitchFamily="2" charset="-122"/>
              </a:rPr>
              <a:t>记录</a:t>
            </a:r>
            <a:endParaRPr lang="en-US" altLang="zh-CN" sz="2160" dirty="0" smtClean="0">
              <a:solidFill>
                <a:srgbClr val="C00000"/>
              </a:solidFill>
              <a:latin typeface="宋体" panose="02010600030101010101" pitchFamily="2" charset="-122"/>
              <a:ea typeface="宋体" panose="02010600030101010101" pitchFamily="2" charset="-122"/>
              <a:cs typeface="宋体" panose="02010600030101010101" pitchFamily="2" charset="-122"/>
            </a:endParaRPr>
          </a:p>
          <a:p>
            <a:pPr marL="393065" lvl="1" indent="0">
              <a:buClr>
                <a:srgbClr val="0F6FC6"/>
              </a:buClr>
              <a:buNone/>
            </a:pPr>
            <a:r>
              <a:rPr lang="en-US" altLang="zh-CN" sz="2160" dirty="0" smtClean="0">
                <a:solidFill>
                  <a:prstClr val="black"/>
                </a:solidFill>
                <a:latin typeface="宋体" panose="02010600030101010101" pitchFamily="2" charset="-122"/>
                <a:ea typeface="宋体" panose="02010600030101010101" pitchFamily="2" charset="-122"/>
                <a:cs typeface="宋体" panose="02010600030101010101" pitchFamily="2" charset="-122"/>
              </a:rPr>
              <a:t>2</a:t>
            </a:r>
            <a:r>
              <a:rPr lang="zh-CN" altLang="en-US" sz="2160" dirty="0">
                <a:solidFill>
                  <a:prstClr val="black"/>
                </a:solidFill>
                <a:latin typeface="宋体" panose="02010600030101010101" pitchFamily="2" charset="-122"/>
                <a:ea typeface="宋体" panose="02010600030101010101" pitchFamily="2" charset="-122"/>
                <a:cs typeface="宋体" panose="02010600030101010101" pitchFamily="2" charset="-122"/>
              </a:rPr>
              <a:t>）</a:t>
            </a:r>
            <a:r>
              <a:rPr lang="zh-CN" altLang="en-US" sz="2160" dirty="0">
                <a:solidFill>
                  <a:srgbClr val="C00000"/>
                </a:solidFill>
                <a:latin typeface="宋体" panose="02010600030101010101" pitchFamily="2" charset="-122"/>
                <a:ea typeface="宋体" panose="02010600030101010101" pitchFamily="2" charset="-122"/>
                <a:cs typeface="宋体" panose="02010600030101010101" pitchFamily="2" charset="-122"/>
              </a:rPr>
              <a:t>允许偏差项目权重值</a:t>
            </a:r>
            <a:r>
              <a:rPr lang="zh-CN" altLang="en-US" sz="2160" dirty="0" smtClean="0">
                <a:solidFill>
                  <a:srgbClr val="C00000"/>
                </a:solidFill>
                <a:latin typeface="宋体" panose="02010600030101010101" pitchFamily="2" charset="-122"/>
                <a:ea typeface="宋体" panose="02010600030101010101" pitchFamily="2" charset="-122"/>
                <a:cs typeface="宋体" panose="02010600030101010101" pitchFamily="2" charset="-122"/>
              </a:rPr>
              <a:t>：</a:t>
            </a:r>
            <a:r>
              <a:rPr lang="en-US" altLang="zh-CN" sz="2160" dirty="0" smtClean="0">
                <a:solidFill>
                  <a:srgbClr val="C00000"/>
                </a:solidFill>
                <a:latin typeface="宋体" panose="02010600030101010101" pitchFamily="2" charset="-122"/>
                <a:ea typeface="宋体" panose="02010600030101010101" pitchFamily="2" charset="-122"/>
                <a:cs typeface="宋体" panose="02010600030101010101" pitchFamily="2" charset="-122"/>
              </a:rPr>
              <a:t>30</a:t>
            </a:r>
            <a:r>
              <a:rPr lang="zh-CN" altLang="en-US" sz="2160" dirty="0">
                <a:solidFill>
                  <a:srgbClr val="C00000"/>
                </a:solidFill>
                <a:latin typeface="宋体" panose="02010600030101010101" pitchFamily="2" charset="-122"/>
                <a:ea typeface="宋体" panose="02010600030101010101" pitchFamily="2" charset="-122"/>
                <a:cs typeface="宋体" panose="02010600030101010101" pitchFamily="2" charset="-122"/>
              </a:rPr>
              <a:t>分。</a:t>
            </a:r>
            <a:endParaRPr lang="zh-CN" altLang="en-US" sz="2160" dirty="0">
              <a:solidFill>
                <a:srgbClr val="C00000"/>
              </a:solidFill>
              <a:latin typeface="宋体" panose="02010600030101010101" pitchFamily="2" charset="-122"/>
              <a:ea typeface="宋体" panose="02010600030101010101" pitchFamily="2" charset="-122"/>
              <a:cs typeface="宋体" panose="02010600030101010101" pitchFamily="2" charset="-122"/>
            </a:endParaRPr>
          </a:p>
          <a:p>
            <a:pPr marL="0" lvl="0" indent="0">
              <a:buClr>
                <a:srgbClr val="0BD0D9"/>
              </a:buClr>
              <a:buNone/>
            </a:pPr>
            <a:r>
              <a:rPr lang="zh-CN" altLang="en-US" sz="2160" dirty="0">
                <a:solidFill>
                  <a:prstClr val="black"/>
                </a:solidFill>
                <a:latin typeface="宋体" panose="02010600030101010101" pitchFamily="2" charset="-122"/>
                <a:ea typeface="宋体" panose="02010600030101010101" pitchFamily="2" charset="-122"/>
                <a:cs typeface="宋体" panose="02010600030101010101" pitchFamily="2" charset="-122"/>
              </a:rPr>
              <a:t>  </a:t>
            </a:r>
            <a:r>
              <a:rPr lang="zh-CN" altLang="en-US" sz="2160" dirty="0" smtClean="0">
                <a:solidFill>
                  <a:prstClr val="black"/>
                </a:solidFill>
                <a:latin typeface="宋体" panose="02010600030101010101" pitchFamily="2" charset="-122"/>
                <a:ea typeface="宋体" panose="02010600030101010101" pitchFamily="2" charset="-122"/>
                <a:cs typeface="宋体" panose="02010600030101010101" pitchFamily="2" charset="-122"/>
              </a:rPr>
              <a:t> </a:t>
            </a:r>
            <a:r>
              <a:rPr lang="en-US" altLang="zh-CN" sz="2160" dirty="0">
                <a:solidFill>
                  <a:prstClr val="black"/>
                </a:solidFill>
                <a:latin typeface="宋体" panose="02010600030101010101" pitchFamily="2" charset="-122"/>
                <a:ea typeface="宋体" panose="02010600030101010101" pitchFamily="2" charset="-122"/>
                <a:cs typeface="宋体" panose="02010600030101010101" pitchFamily="2" charset="-122"/>
              </a:rPr>
              <a:t>3</a:t>
            </a:r>
            <a:r>
              <a:rPr lang="zh-CN" altLang="en-US" sz="2160" dirty="0">
                <a:solidFill>
                  <a:prstClr val="black"/>
                </a:solidFill>
                <a:latin typeface="宋体" panose="02010600030101010101" pitchFamily="2" charset="-122"/>
                <a:ea typeface="宋体" panose="02010600030101010101" pitchFamily="2" charset="-122"/>
                <a:cs typeface="宋体" panose="02010600030101010101" pitchFamily="2" charset="-122"/>
              </a:rPr>
              <a:t>）计算公式：质量记录得分</a:t>
            </a:r>
            <a:r>
              <a:rPr lang="en-US" altLang="zh-CN" sz="2160" dirty="0">
                <a:solidFill>
                  <a:prstClr val="black"/>
                </a:solidFill>
                <a:latin typeface="宋体" panose="02010600030101010101" pitchFamily="2" charset="-122"/>
                <a:ea typeface="宋体" panose="02010600030101010101" pitchFamily="2" charset="-122"/>
                <a:cs typeface="宋体" panose="02010600030101010101" pitchFamily="2" charset="-122"/>
              </a:rPr>
              <a:t>=</a:t>
            </a:r>
            <a:r>
              <a:rPr lang="zh-CN" altLang="en-US" sz="2160" dirty="0">
                <a:solidFill>
                  <a:prstClr val="black"/>
                </a:solidFill>
                <a:latin typeface="宋体" panose="02010600030101010101" pitchFamily="2" charset="-122"/>
                <a:ea typeface="宋体" panose="02010600030101010101" pitchFamily="2" charset="-122"/>
                <a:cs typeface="宋体" panose="02010600030101010101" pitchFamily="2" charset="-122"/>
              </a:rPr>
              <a:t>实得分合计</a:t>
            </a:r>
            <a:r>
              <a:rPr lang="en-US" altLang="zh-CN" sz="2160" dirty="0">
                <a:solidFill>
                  <a:prstClr val="black"/>
                </a:solidFill>
                <a:latin typeface="宋体" panose="02010600030101010101" pitchFamily="2" charset="-122"/>
                <a:ea typeface="宋体" panose="02010600030101010101" pitchFamily="2" charset="-122"/>
                <a:cs typeface="宋体" panose="02010600030101010101" pitchFamily="2" charset="-122"/>
              </a:rPr>
              <a:t>/</a:t>
            </a:r>
            <a:r>
              <a:rPr lang="zh-CN" altLang="en-US" sz="2160" dirty="0">
                <a:solidFill>
                  <a:prstClr val="black"/>
                </a:solidFill>
                <a:latin typeface="宋体" panose="02010600030101010101" pitchFamily="2" charset="-122"/>
                <a:ea typeface="宋体" panose="02010600030101010101" pitchFamily="2" charset="-122"/>
                <a:cs typeface="宋体" panose="02010600030101010101" pitchFamily="2" charset="-122"/>
              </a:rPr>
              <a:t>应得分合计</a:t>
            </a:r>
            <a:r>
              <a:rPr lang="en-US" altLang="zh-CN" sz="2160" dirty="0" smtClean="0">
                <a:solidFill>
                  <a:prstClr val="black"/>
                </a:solidFill>
                <a:latin typeface="宋体" panose="02010600030101010101" pitchFamily="2" charset="-122"/>
                <a:ea typeface="宋体" panose="02010600030101010101" pitchFamily="2" charset="-122"/>
                <a:cs typeface="宋体" panose="02010600030101010101" pitchFamily="2" charset="-122"/>
              </a:rPr>
              <a:t>×30</a:t>
            </a:r>
            <a:r>
              <a:rPr lang="en-US" altLang="zh-CN" sz="2160" dirty="0">
                <a:solidFill>
                  <a:prstClr val="black"/>
                </a:solidFill>
                <a:latin typeface="宋体" panose="02010600030101010101" pitchFamily="2" charset="-122"/>
                <a:ea typeface="宋体" panose="02010600030101010101" pitchFamily="2" charset="-122"/>
                <a:cs typeface="宋体" panose="02010600030101010101" pitchFamily="2" charset="-122"/>
              </a:rPr>
              <a:t>=</a:t>
            </a:r>
            <a:endParaRPr lang="en-US" altLang="zh-CN" sz="2160" dirty="0">
              <a:solidFill>
                <a:prstClr val="black"/>
              </a:solidFill>
              <a:latin typeface="宋体" panose="02010600030101010101" pitchFamily="2" charset="-122"/>
              <a:ea typeface="宋体" panose="02010600030101010101" pitchFamily="2" charset="-122"/>
              <a:cs typeface="宋体" panose="02010600030101010101" pitchFamily="2" charset="-122"/>
            </a:endParaRPr>
          </a:p>
          <a:p>
            <a:pPr marL="0" lvl="0" indent="0">
              <a:buClr>
                <a:srgbClr val="0BD0D9"/>
              </a:buClr>
              <a:buNone/>
            </a:pPr>
            <a:r>
              <a:rPr lang="en-US" altLang="zh-CN" sz="2160" dirty="0">
                <a:solidFill>
                  <a:prstClr val="black"/>
                </a:solidFill>
                <a:latin typeface="宋体" panose="02010600030101010101" pitchFamily="2" charset="-122"/>
                <a:ea typeface="宋体" panose="02010600030101010101" pitchFamily="2" charset="-122"/>
                <a:cs typeface="宋体" panose="02010600030101010101" pitchFamily="2" charset="-122"/>
              </a:rPr>
              <a:t>   4</a:t>
            </a:r>
            <a:r>
              <a:rPr lang="zh-CN" altLang="en-US" sz="2160" dirty="0">
                <a:solidFill>
                  <a:prstClr val="black"/>
                </a:solidFill>
                <a:latin typeface="宋体" panose="02010600030101010101" pitchFamily="2" charset="-122"/>
                <a:ea typeface="宋体" panose="02010600030101010101" pitchFamily="2" charset="-122"/>
                <a:cs typeface="宋体" panose="02010600030101010101" pitchFamily="2" charset="-122"/>
              </a:rPr>
              <a:t>）评分说明：</a:t>
            </a:r>
            <a:endParaRPr lang="en-US" altLang="zh-CN" sz="2160" dirty="0">
              <a:solidFill>
                <a:prstClr val="black"/>
              </a:solidFill>
              <a:latin typeface="宋体" panose="02010600030101010101" pitchFamily="2" charset="-122"/>
              <a:ea typeface="宋体" panose="02010600030101010101" pitchFamily="2" charset="-122"/>
              <a:cs typeface="宋体" panose="02010600030101010101" pitchFamily="2" charset="-122"/>
            </a:endParaRPr>
          </a:p>
          <a:p>
            <a:pPr marL="0" lvl="0" indent="0">
              <a:buClr>
                <a:srgbClr val="0BD0D9"/>
              </a:buClr>
              <a:buNone/>
            </a:pPr>
            <a:r>
              <a:rPr lang="en-US" altLang="zh-CN" sz="2160" dirty="0">
                <a:solidFill>
                  <a:prstClr val="black"/>
                </a:solidFill>
                <a:latin typeface="宋体" panose="02010600030101010101" pitchFamily="2" charset="-122"/>
                <a:ea typeface="宋体" panose="02010600030101010101" pitchFamily="2" charset="-122"/>
                <a:cs typeface="宋体" panose="02010600030101010101" pitchFamily="2" charset="-122"/>
              </a:rPr>
              <a:t>   </a:t>
            </a:r>
            <a:r>
              <a:rPr lang="en-US" altLang="zh-CN" sz="2000" dirty="0">
                <a:solidFill>
                  <a:prstClr val="black"/>
                </a:solidFill>
                <a:latin typeface="宋体" panose="02010600030101010101" pitchFamily="2" charset="-122"/>
                <a:ea typeface="宋体" panose="02010600030101010101" pitchFamily="2" charset="-122"/>
                <a:cs typeface="宋体" panose="02010600030101010101" pitchFamily="2" charset="-122"/>
              </a:rPr>
              <a:t> a.</a:t>
            </a:r>
            <a:r>
              <a:rPr sz="2000" dirty="0">
                <a:solidFill>
                  <a:prstClr val="black"/>
                </a:solidFill>
                <a:latin typeface="宋体" panose="02010600030101010101" pitchFamily="2" charset="-122"/>
                <a:ea typeface="宋体" panose="02010600030101010101" pitchFamily="2" charset="-122"/>
                <a:cs typeface="宋体" panose="02010600030101010101" pitchFamily="2" charset="-122"/>
              </a:rPr>
              <a:t>材料、设备质量证明文件、进场验收记录、施工记录、试验记录等资料完整、数据齐全，真实、有效、</a:t>
            </a:r>
            <a:r>
              <a:rPr sz="2000" dirty="0">
                <a:solidFill>
                  <a:srgbClr val="FF0000"/>
                </a:solidFill>
                <a:latin typeface="宋体" panose="02010600030101010101" pitchFamily="2" charset="-122"/>
                <a:ea typeface="宋体" panose="02010600030101010101" pitchFamily="2" charset="-122"/>
                <a:cs typeface="宋体" panose="02010600030101010101" pitchFamily="2" charset="-122"/>
              </a:rPr>
              <a:t>内容填写正确，分类</a:t>
            </a:r>
            <a:r>
              <a:rPr sz="2000" dirty="0">
                <a:solidFill>
                  <a:prstClr val="black"/>
                </a:solidFill>
                <a:latin typeface="宋体" panose="02010600030101010101" pitchFamily="2" charset="-122"/>
                <a:ea typeface="宋体" panose="02010600030101010101" pitchFamily="2" charset="-122"/>
                <a:cs typeface="宋体" panose="02010600030101010101" pitchFamily="2" charset="-122"/>
              </a:rPr>
              <a:t>整理规范，审签手续完备并能满足设计及规范要求的为一档，取100%的标准分值；资料完整、数据比较齐全，真实、有效，</a:t>
            </a:r>
            <a:r>
              <a:rPr sz="2000" dirty="0">
                <a:solidFill>
                  <a:schemeClr val="tx1"/>
                </a:solidFill>
                <a:latin typeface="宋体" panose="02010600030101010101" pitchFamily="2" charset="-122"/>
                <a:ea typeface="宋体" panose="02010600030101010101" pitchFamily="2" charset="-122"/>
                <a:cs typeface="宋体" panose="02010600030101010101" pitchFamily="2" charset="-122"/>
              </a:rPr>
              <a:t>整理</a:t>
            </a:r>
            <a:r>
              <a:rPr sz="2000" dirty="0">
                <a:solidFill>
                  <a:srgbClr val="FF0000"/>
                </a:solidFill>
                <a:latin typeface="宋体" panose="02010600030101010101" pitchFamily="2" charset="-122"/>
                <a:ea typeface="宋体" panose="02010600030101010101" pitchFamily="2" charset="-122"/>
                <a:cs typeface="宋体" panose="02010600030101010101" pitchFamily="2" charset="-122"/>
              </a:rPr>
              <a:t>比较</a:t>
            </a:r>
            <a:r>
              <a:rPr sz="2000" dirty="0">
                <a:solidFill>
                  <a:schemeClr val="tx1"/>
                </a:solidFill>
                <a:latin typeface="宋体" panose="02010600030101010101" pitchFamily="2" charset="-122"/>
                <a:ea typeface="宋体" panose="02010600030101010101" pitchFamily="2" charset="-122"/>
                <a:cs typeface="宋体" panose="02010600030101010101" pitchFamily="2" charset="-122"/>
              </a:rPr>
              <a:t>规范，</a:t>
            </a:r>
            <a:r>
              <a:rPr sz="2000" dirty="0">
                <a:solidFill>
                  <a:prstClr val="black"/>
                </a:solidFill>
                <a:latin typeface="宋体" panose="02010600030101010101" pitchFamily="2" charset="-122"/>
                <a:ea typeface="宋体" panose="02010600030101010101" pitchFamily="2" charset="-122"/>
                <a:cs typeface="宋体" panose="02010600030101010101" pitchFamily="2" charset="-122"/>
              </a:rPr>
              <a:t>审签手续</a:t>
            </a:r>
            <a:r>
              <a:rPr sz="2000" dirty="0">
                <a:solidFill>
                  <a:srgbClr val="FF0000"/>
                </a:solidFill>
                <a:latin typeface="宋体" panose="02010600030101010101" pitchFamily="2" charset="-122"/>
                <a:ea typeface="宋体" panose="02010600030101010101" pitchFamily="2" charset="-122"/>
                <a:cs typeface="宋体" panose="02010600030101010101" pitchFamily="2" charset="-122"/>
              </a:rPr>
              <a:t>比较</a:t>
            </a:r>
            <a:r>
              <a:rPr sz="2000" dirty="0">
                <a:solidFill>
                  <a:prstClr val="black"/>
                </a:solidFill>
                <a:latin typeface="宋体" panose="02010600030101010101" pitchFamily="2" charset="-122"/>
                <a:ea typeface="宋体" panose="02010600030101010101" pitchFamily="2" charset="-122"/>
                <a:cs typeface="宋体" panose="02010600030101010101" pitchFamily="2" charset="-122"/>
              </a:rPr>
              <a:t>完</a:t>
            </a:r>
            <a:r>
              <a:rPr sz="2000" dirty="0">
                <a:solidFill>
                  <a:srgbClr val="FF0000"/>
                </a:solidFill>
                <a:latin typeface="宋体" panose="02010600030101010101" pitchFamily="2" charset="-122"/>
                <a:ea typeface="宋体" panose="02010600030101010101" pitchFamily="2" charset="-122"/>
                <a:cs typeface="宋体" panose="02010600030101010101" pitchFamily="2" charset="-122"/>
              </a:rPr>
              <a:t>整</a:t>
            </a:r>
            <a:r>
              <a:rPr sz="2000" dirty="0">
                <a:solidFill>
                  <a:prstClr val="black"/>
                </a:solidFill>
                <a:latin typeface="宋体" panose="02010600030101010101" pitchFamily="2" charset="-122"/>
                <a:ea typeface="宋体" panose="02010600030101010101" pitchFamily="2" charset="-122"/>
                <a:cs typeface="宋体" panose="02010600030101010101" pitchFamily="2" charset="-122"/>
              </a:rPr>
              <a:t>并能满足设计及规范要求的为二档，取70%的标准分值</a:t>
            </a:r>
            <a:r>
              <a:rPr lang="zh-CN" altLang="en-US" sz="2000" dirty="0">
                <a:solidFill>
                  <a:prstClr val="black"/>
                </a:solidFill>
                <a:latin typeface="宋体" panose="02010600030101010101" pitchFamily="2" charset="-122"/>
                <a:ea typeface="宋体" panose="02010600030101010101" pitchFamily="2" charset="-122"/>
                <a:cs typeface="宋体" panose="02010600030101010101" pitchFamily="2" charset="-122"/>
              </a:rPr>
              <a:t>。</a:t>
            </a:r>
            <a:endParaRPr lang="zh-CN" altLang="en-US" sz="2000" dirty="0">
              <a:solidFill>
                <a:prstClr val="black"/>
              </a:solidFill>
              <a:latin typeface="宋体" panose="02010600030101010101" pitchFamily="2" charset="-122"/>
              <a:ea typeface="宋体" panose="02010600030101010101" pitchFamily="2" charset="-122"/>
              <a:cs typeface="宋体" panose="02010600030101010101" pitchFamily="2" charset="-122"/>
            </a:endParaRPr>
          </a:p>
          <a:p>
            <a:pPr marL="0" lvl="0" indent="0">
              <a:buClr>
                <a:srgbClr val="0BD0D9"/>
              </a:buClr>
              <a:buNone/>
            </a:pPr>
            <a:r>
              <a:rPr lang="zh-CN" altLang="en-US" sz="2000" dirty="0">
                <a:solidFill>
                  <a:prstClr val="black"/>
                </a:solidFill>
                <a:latin typeface="宋体" panose="02010600030101010101" pitchFamily="2" charset="-122"/>
                <a:ea typeface="宋体" panose="02010600030101010101" pitchFamily="2" charset="-122"/>
                <a:cs typeface="宋体" panose="02010600030101010101" pitchFamily="2" charset="-122"/>
              </a:rPr>
              <a:t> </a:t>
            </a:r>
            <a:r>
              <a:rPr lang="en-US" altLang="zh-CN" sz="2000" dirty="0">
                <a:solidFill>
                  <a:prstClr val="black"/>
                </a:solidFill>
                <a:latin typeface="宋体" panose="02010600030101010101" pitchFamily="2" charset="-122"/>
                <a:ea typeface="宋体" panose="02010600030101010101" pitchFamily="2" charset="-122"/>
                <a:cs typeface="宋体" panose="02010600030101010101" pitchFamily="2" charset="-122"/>
              </a:rPr>
              <a:t>   b.</a:t>
            </a:r>
            <a:r>
              <a:rPr lang="zh-CN" altLang="en-US" sz="2000" dirty="0">
                <a:solidFill>
                  <a:prstClr val="black"/>
                </a:solidFill>
                <a:latin typeface="宋体" panose="02010600030101010101" pitchFamily="2" charset="-122"/>
                <a:ea typeface="宋体" panose="02010600030101010101" pitchFamily="2" charset="-122"/>
                <a:cs typeface="宋体" panose="02010600030101010101" pitchFamily="2" charset="-122"/>
              </a:rPr>
              <a:t>按检查项目是否</a:t>
            </a:r>
            <a:r>
              <a:rPr lang="zh-CN" altLang="en-US" sz="2000" dirty="0" smtClean="0">
                <a:solidFill>
                  <a:prstClr val="black"/>
                </a:solidFill>
                <a:latin typeface="宋体" panose="02010600030101010101" pitchFamily="2" charset="-122"/>
                <a:ea typeface="宋体" panose="02010600030101010101" pitchFamily="2" charset="-122"/>
                <a:cs typeface="宋体" panose="02010600030101010101" pitchFamily="2" charset="-122"/>
              </a:rPr>
              <a:t>满足工程设计和验收标准要求</a:t>
            </a:r>
            <a:r>
              <a:rPr lang="zh-CN" altLang="en-US" sz="2000" dirty="0">
                <a:solidFill>
                  <a:prstClr val="black"/>
                </a:solidFill>
                <a:latin typeface="宋体" panose="02010600030101010101" pitchFamily="2" charset="-122"/>
                <a:ea typeface="宋体" panose="02010600030101010101" pitchFamily="2" charset="-122"/>
                <a:cs typeface="宋体" panose="02010600030101010101" pitchFamily="2" charset="-122"/>
              </a:rPr>
              <a:t>评判。</a:t>
            </a:r>
            <a:r>
              <a:rPr lang="en-US" altLang="zh-CN" sz="2160" dirty="0">
                <a:solidFill>
                  <a:prstClr val="black"/>
                </a:solidFill>
                <a:latin typeface="宋体" panose="02010600030101010101" pitchFamily="2" charset="-122"/>
                <a:ea typeface="宋体" panose="02010600030101010101" pitchFamily="2" charset="-122"/>
                <a:cs typeface="宋体" panose="02010600030101010101" pitchFamily="2" charset="-122"/>
              </a:rPr>
              <a:t> </a:t>
            </a:r>
            <a:endParaRPr lang="en-US" altLang="zh-CN" sz="2160" dirty="0">
              <a:solidFill>
                <a:prstClr val="black"/>
              </a:solidFill>
              <a:latin typeface="宋体" panose="02010600030101010101" pitchFamily="2" charset="-122"/>
              <a:ea typeface="宋体" panose="02010600030101010101" pitchFamily="2" charset="-122"/>
              <a:cs typeface="宋体" panose="02010600030101010101" pitchFamily="2" charset="-122"/>
            </a:endParaRPr>
          </a:p>
          <a:p>
            <a:pPr marL="0" indent="0">
              <a:buNone/>
            </a:pPr>
            <a:endParaRPr lang="zh-CN" altLang="en-US" sz="2160" dirty="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custDataLst>
              <p:tags r:id="rId1"/>
            </p:custDataLst>
          </p:nvPr>
        </p:nvGraphicFramePr>
        <p:xfrm>
          <a:off x="1312545" y="1047115"/>
          <a:ext cx="6604000" cy="5842000"/>
        </p:xfrm>
        <a:graphic>
          <a:graphicData uri="http://schemas.openxmlformats.org/drawingml/2006/table">
            <a:tbl>
              <a:tblPr/>
              <a:tblGrid>
                <a:gridCol w="590550"/>
                <a:gridCol w="120650"/>
                <a:gridCol w="295275"/>
                <a:gridCol w="2127250"/>
                <a:gridCol w="296545"/>
                <a:gridCol w="751205"/>
                <a:gridCol w="702310"/>
                <a:gridCol w="128270"/>
                <a:gridCol w="702310"/>
                <a:gridCol w="889635"/>
              </a:tblGrid>
              <a:tr h="320040">
                <a:tc gridSpan="3">
                  <a:txBody>
                    <a:bodyPr/>
                    <a:lstStyle/>
                    <a:p>
                      <a:pPr algn="ctr">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工程名称</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55989" marR="65020" marT="0" marB="0" anchor="ctr">
                    <a:lnL w="12700" cap="flat" cmpd="sng" algn="ctr">
                      <a:solidFill>
                        <a:srgbClr val="00000A"/>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3">
                  <a:txBody>
                    <a:bodyPr/>
                    <a:lstStyle/>
                    <a:p>
                      <a:pPr algn="ctr">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建设单位</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0938" marR="65020" marT="0" marB="0" anchor="ctr">
                    <a:lnL w="12700" cap="flat" cmpd="sng" algn="ctr">
                      <a:solidFill>
                        <a:srgbClr val="000001"/>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gridSpan="3">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52979"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r>
              <a:tr h="320040">
                <a:tc gridSpan="3">
                  <a:txBody>
                    <a:bodyPr/>
                    <a:lstStyle/>
                    <a:p>
                      <a:pPr algn="ctr">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施工单位</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55989" marR="65020" marT="0" marB="0" anchor="ctr">
                    <a:lnL w="12700" cap="flat" cmpd="sng" algn="ctr">
                      <a:solidFill>
                        <a:srgbClr val="00000A"/>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3">
                  <a:txBody>
                    <a:bodyPr/>
                    <a:lstStyle/>
                    <a:p>
                      <a:pPr algn="ctr">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评价单位</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0938" marR="65020" marT="0" marB="0" anchor="ctr">
                    <a:lnL w="12700" cap="flat" cmpd="sng" algn="ctr">
                      <a:solidFill>
                        <a:srgbClr val="000001"/>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gridSpan="3">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52979"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r>
              <a:tr h="320040">
                <a:tc gridSpan="3">
                  <a:txBody>
                    <a:bodyPr/>
                    <a:lstStyle/>
                    <a:p>
                      <a:pPr algn="ctr">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系统</a:t>
                      </a:r>
                      <a:r>
                        <a:rPr lang="en-US"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a:t>
                      </a: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部位</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gridSpan="7">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55989"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hMerge="1">
                  <a:tcPr/>
                </a:tc>
                <a:tc hMerge="1">
                  <a:tcPr/>
                </a:tc>
                <a:tc hMerge="1">
                  <a:tcPr/>
                </a:tc>
                <a:tc hMerge="1">
                  <a:tcPr/>
                </a:tc>
              </a:tr>
              <a:tr h="320040">
                <a:tc rowSpan="2">
                  <a:txBody>
                    <a:bodyPr/>
                    <a:lstStyle/>
                    <a:p>
                      <a:pPr algn="ctr">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序号</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c rowSpan="2" gridSpan="4">
                  <a:txBody>
                    <a:bodyPr/>
                    <a:lstStyle/>
                    <a:p>
                      <a:pPr algn="ctr">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检查项目</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52979"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c rowSpan="2" hMerge="1">
                  <a:tcPr/>
                </a:tc>
                <a:tc rowSpan="2" hMerge="1">
                  <a:tcPr/>
                </a:tc>
                <a:tc rowSpan="2" hMerge="1">
                  <a:tcPr/>
                </a:tc>
                <a:tc rowSpan="2">
                  <a:txBody>
                    <a:bodyPr/>
                    <a:lstStyle/>
                    <a:p>
                      <a:pPr algn="ctr">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应得分</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c gridSpan="3">
                  <a:txBody>
                    <a:bodyPr/>
                    <a:lstStyle/>
                    <a:p>
                      <a:pPr algn="ctr">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分档判定</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55989" marR="65020" marT="0" marB="0" anchor="ctr">
                    <a:lnL w="12700" cap="flat" cmpd="sng" algn="ctr">
                      <a:solidFill>
                        <a:srgbClr val="00000A"/>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rowSpan="2">
                  <a:txBody>
                    <a:bodyPr/>
                    <a:lstStyle/>
                    <a:p>
                      <a:pPr algn="ctr">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实得分</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52979" marR="65020" marT="0" marB="0" anchor="ctr">
                    <a:lnL w="12700" cap="flat" cmpd="sng" algn="ctr">
                      <a:solidFill>
                        <a:srgbClr val="000001"/>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r>
              <a:tr h="320040">
                <a:tc vMerge="1">
                  <a:tcPr/>
                </a:tc>
                <a:tc vMerge="1" gridSpan="4">
                  <a:tcPr/>
                </a:tc>
                <a:tc vMerge="1" hMerge="1">
                  <a:tcPr/>
                </a:tc>
                <a:tc vMerge="1" hMerge="1">
                  <a:tcPr/>
                </a:tc>
                <a:tc vMerge="1" hMerge="1">
                  <a:tcPr/>
                </a:tc>
                <a:tc vMerge="1">
                  <a:tcPr/>
                </a:tc>
                <a:tc gridSpan="2">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100%</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55989"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70%</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vMerge="1">
                  <a:tcPr/>
                </a:tc>
              </a:tr>
              <a:tr h="640080">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1</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4">
                  <a:txBody>
                    <a:bodyPr/>
                    <a:lstStyle/>
                    <a:p>
                      <a:pPr algn="l">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焊接材料出厂合格证、出厂检验报告、进场复验及验收记录</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55989"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20</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2">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320040">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2</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4">
                  <a:txBody>
                    <a:bodyPr/>
                    <a:lstStyle/>
                    <a:p>
                      <a:pPr algn="l">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焊接工艺评定或焊接工艺规程记录</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55989"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15</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2">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320040">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3</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4">
                  <a:txBody>
                    <a:bodyPr/>
                    <a:lstStyle/>
                    <a:p>
                      <a:pPr algn="l">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焊工资格管理及焊工技术考核记录</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55989"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15</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2">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640080">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4</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4">
                  <a:txBody>
                    <a:bodyPr/>
                    <a:lstStyle/>
                    <a:p>
                      <a:pPr algn="l">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焊接相关记录、焊接预热、后热、热处理记录</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55989"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25</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2">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640080">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5</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4">
                  <a:txBody>
                    <a:bodyPr/>
                    <a:lstStyle/>
                    <a:p>
                      <a:pPr algn="l">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焊接质量检验报告、不合格焊缝返修记录</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55989"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25</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2">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320040">
                <a:tc gridSpan="5">
                  <a:txBody>
                    <a:bodyPr/>
                    <a:lstStyle/>
                    <a:p>
                      <a:pPr algn="ctr">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　合</a:t>
                      </a:r>
                      <a:r>
                        <a:rPr lang="en-US"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   </a:t>
                      </a: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计</a:t>
                      </a:r>
                      <a:endPar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hMerge="1">
                  <a:tcPr/>
                </a:tc>
                <a:tc hMerge="1">
                  <a:tcPr/>
                </a:tc>
                <a:tc>
                  <a:txBody>
                    <a:bodyPr/>
                    <a:lstStyle/>
                    <a:p>
                      <a:pPr algn="ctr">
                        <a:lnSpc>
                          <a:spcPct val="150000"/>
                        </a:lnSpc>
                        <a:spcAft>
                          <a:spcPts val="0"/>
                        </a:spcAft>
                      </a:pPr>
                      <a:r>
                        <a:rPr lang="en-US" sz="1400" kern="0">
                          <a:solidFill>
                            <a:srgbClr val="00000A"/>
                          </a:solidFill>
                          <a:effectLst/>
                          <a:latin typeface="宋体" panose="02010600030101010101" pitchFamily="2" charset="-122"/>
                          <a:ea typeface="宋体" panose="02010600030101010101" pitchFamily="2" charset="-122"/>
                        </a:rPr>
                        <a:t>100</a:t>
                      </a:r>
                      <a:endParaRPr lang="en-US" sz="1400" kern="0">
                        <a:solidFill>
                          <a:srgbClr val="00000A"/>
                        </a:solidFill>
                        <a:effectLst/>
                        <a:latin typeface="宋体" panose="02010600030101010101" pitchFamily="2" charset="-122"/>
                        <a:ea typeface="宋体" panose="02010600030101010101" pitchFamily="2" charset="-122"/>
                      </a:endParaRPr>
                    </a:p>
                  </a:txBody>
                  <a:tcPr marL="55989"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2">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1361440">
                <a:tc gridSpan="2">
                  <a:txBody>
                    <a:bodyPr/>
                    <a:lstStyle/>
                    <a:p>
                      <a:pPr algn="ctr">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核</a:t>
                      </a:r>
                      <a:endParaRPr lang="zh-CN" sz="1400" kern="100">
                        <a:effectLst/>
                        <a:latin typeface="Times New Roman" panose="02020603050405020304" pitchFamily="18" charset="0"/>
                        <a:ea typeface="宋体" panose="02010600030101010101" pitchFamily="2" charset="-122"/>
                      </a:endParaRPr>
                    </a:p>
                    <a:p>
                      <a:pPr algn="ctr">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查</a:t>
                      </a:r>
                      <a:endParaRPr lang="zh-CN" sz="1400" kern="100">
                        <a:effectLst/>
                        <a:latin typeface="Times New Roman" panose="02020603050405020304" pitchFamily="18" charset="0"/>
                        <a:ea typeface="宋体" panose="02010600030101010101" pitchFamily="2" charset="-122"/>
                      </a:endParaRPr>
                    </a:p>
                    <a:p>
                      <a:pPr algn="ctr">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结</a:t>
                      </a:r>
                      <a:endParaRPr lang="zh-CN" sz="1400" kern="100">
                        <a:effectLst/>
                        <a:latin typeface="Times New Roman" panose="02020603050405020304" pitchFamily="18" charset="0"/>
                        <a:ea typeface="宋体" panose="02010600030101010101" pitchFamily="2" charset="-122"/>
                      </a:endParaRPr>
                    </a:p>
                    <a:p>
                      <a:pPr algn="ctr">
                        <a:lnSpc>
                          <a:spcPct val="150000"/>
                        </a:lnSpc>
                        <a:spcAft>
                          <a:spcPts val="0"/>
                        </a:spcAft>
                      </a:pPr>
                      <a:r>
                        <a:rPr lang="zh-CN" sz="1400" kern="0">
                          <a:solidFill>
                            <a:srgbClr val="000000"/>
                          </a:solidFill>
                          <a:effectLst/>
                          <a:latin typeface="Times New Roman" panose="02020603050405020304" pitchFamily="18" charset="0"/>
                          <a:ea typeface="宋体" panose="02010600030101010101" pitchFamily="2" charset="-122"/>
                          <a:cs typeface="Calibri" panose="020F0502020204030204" charset="0"/>
                        </a:rPr>
                        <a:t>果</a:t>
                      </a:r>
                      <a:endParaRPr lang="zh-CN" sz="1400" kern="100">
                        <a:effectLst/>
                        <a:latin typeface="Times New Roman" panose="02020603050405020304" pitchFamily="18" charset="0"/>
                        <a:ea typeface="宋体" panose="02010600030101010101" pitchFamily="2" charset="-122"/>
                      </a:endParaRPr>
                    </a:p>
                  </a:txBody>
                  <a:tcPr marL="40938" marR="65020"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8">
                  <a:txBody>
                    <a:bodyPr/>
                    <a:lstStyle/>
                    <a:p>
                      <a:pPr indent="139700" algn="just">
                        <a:lnSpc>
                          <a:spcPct val="115000"/>
                        </a:lnSpc>
                        <a:spcAft>
                          <a:spcPts val="0"/>
                        </a:spcAft>
                      </a:pPr>
                      <a:r>
                        <a:rPr lang="zh-CN" sz="14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质量记录项目权重值</a:t>
                      </a:r>
                      <a:r>
                        <a:rPr lang="en-US" sz="1400" kern="0" dirty="0">
                          <a:solidFill>
                            <a:srgbClr val="000000"/>
                          </a:solidFill>
                          <a:effectLst/>
                          <a:latin typeface="宋体" panose="02010600030101010101" pitchFamily="2" charset="-122"/>
                          <a:ea typeface="宋体" panose="02010600030101010101" pitchFamily="2" charset="-122"/>
                          <a:cs typeface="Calibri" panose="020F0502020204030204" charset="0"/>
                        </a:rPr>
                        <a:t>30</a:t>
                      </a: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分。</a:t>
                      </a:r>
                      <a:endParaRPr lang="zh-CN" sz="1400" kern="100" dirty="0">
                        <a:effectLst/>
                        <a:latin typeface="Times New Roman" panose="02020603050405020304" pitchFamily="18" charset="0"/>
                        <a:ea typeface="宋体" panose="02010600030101010101" pitchFamily="2" charset="-122"/>
                      </a:endParaRPr>
                    </a:p>
                    <a:p>
                      <a:pPr indent="139700" algn="just">
                        <a:lnSpc>
                          <a:spcPct val="115000"/>
                        </a:lnSpc>
                        <a:spcAft>
                          <a:spcPts val="0"/>
                        </a:spcAft>
                      </a:pP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焊接专项检查质量记录得分</a:t>
                      </a:r>
                      <a:r>
                        <a:rPr lang="en-US"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a:t>
                      </a: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实得分合计</a:t>
                      </a:r>
                      <a:r>
                        <a:rPr lang="en-US"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a:t>
                      </a: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应得分合计</a:t>
                      </a:r>
                      <a:r>
                        <a:rPr lang="en-US"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×30=</a:t>
                      </a:r>
                      <a:endParaRPr lang="zh-CN" sz="1400" kern="100" dirty="0">
                        <a:effectLst/>
                        <a:latin typeface="Times New Roman" panose="02020603050405020304" pitchFamily="18" charset="0"/>
                        <a:ea typeface="宋体" panose="02010600030101010101" pitchFamily="2" charset="-122"/>
                      </a:endParaRPr>
                    </a:p>
                    <a:p>
                      <a:pPr indent="139700" algn="just">
                        <a:lnSpc>
                          <a:spcPct val="115000"/>
                        </a:lnSpc>
                        <a:spcAft>
                          <a:spcPts val="0"/>
                        </a:spcAft>
                      </a:pP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评价说明：</a:t>
                      </a:r>
                      <a:endParaRPr lang="zh-CN" sz="1400" kern="100" dirty="0">
                        <a:effectLst/>
                        <a:latin typeface="Times New Roman" panose="02020603050405020304" pitchFamily="18" charset="0"/>
                        <a:ea typeface="宋体" panose="02010600030101010101" pitchFamily="2" charset="-122"/>
                      </a:endParaRPr>
                    </a:p>
                    <a:p>
                      <a:pPr indent="139700" algn="just">
                        <a:lnSpc>
                          <a:spcPct val="150000"/>
                        </a:lnSpc>
                        <a:spcAft>
                          <a:spcPts val="0"/>
                        </a:spcAft>
                      </a:pPr>
                      <a:r>
                        <a:rPr lang="en-US" sz="1400" kern="0" dirty="0">
                          <a:solidFill>
                            <a:srgbClr val="000000"/>
                          </a:solidFill>
                          <a:effectLst/>
                          <a:latin typeface="宋体" panose="02010600030101010101" pitchFamily="2" charset="-122"/>
                          <a:ea typeface="宋体" panose="02010600030101010101" pitchFamily="2" charset="-122"/>
                          <a:cs typeface="Calibri" panose="020F0502020204030204" charset="0"/>
                        </a:rPr>
                        <a:t>   </a:t>
                      </a: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评价人员</a:t>
                      </a:r>
                      <a:r>
                        <a:rPr lang="zh-CN" sz="1400" kern="0" dirty="0">
                          <a:solidFill>
                            <a:srgbClr val="00000A"/>
                          </a:solidFill>
                          <a:effectLst/>
                          <a:latin typeface="Times New Roman" panose="02020603050405020304" pitchFamily="18" charset="0"/>
                          <a:ea typeface="宋体" panose="02010600030101010101" pitchFamily="2" charset="-122"/>
                        </a:rPr>
                        <a:t>（签字）</a:t>
                      </a: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a:t>
                      </a:r>
                      <a:r>
                        <a:rPr lang="en-US"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                   </a:t>
                      </a: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年</a:t>
                      </a:r>
                      <a:r>
                        <a:rPr lang="en-US"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  </a:t>
                      </a: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月</a:t>
                      </a:r>
                      <a:r>
                        <a:rPr lang="en-US"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   </a:t>
                      </a:r>
                      <a:r>
                        <a:rPr lang="zh-CN" sz="1400" kern="0" dirty="0">
                          <a:solidFill>
                            <a:srgbClr val="000000"/>
                          </a:solidFill>
                          <a:effectLst/>
                          <a:latin typeface="Times New Roman" panose="02020603050405020304" pitchFamily="18" charset="0"/>
                          <a:ea typeface="宋体" panose="02010600030101010101" pitchFamily="2" charset="-122"/>
                          <a:cs typeface="Calibri" panose="020F0502020204030204" charset="0"/>
                        </a:rPr>
                        <a:t>日</a:t>
                      </a:r>
                      <a:endParaRPr lang="zh-CN" sz="1400" kern="100" dirty="0">
                        <a:effectLst/>
                        <a:latin typeface="Times New Roman" panose="02020603050405020304" pitchFamily="18" charset="0"/>
                        <a:ea typeface="宋体" panose="02010600030101010101" pitchFamily="2" charset="-122"/>
                      </a:endParaRPr>
                    </a:p>
                  </a:txBody>
                  <a:tcPr marL="55989" marR="65020" marT="0" marB="0">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c hMerge="1">
                  <a:tcPr/>
                </a:tc>
                <a:tc hMerge="1">
                  <a:tcPr/>
                </a:tc>
                <a:tc hMerge="1">
                  <a:tcPr/>
                </a:tc>
              </a:tr>
            </a:tbl>
          </a:graphicData>
        </a:graphic>
      </p:graphicFrame>
      <p:sp>
        <p:nvSpPr>
          <p:cNvPr id="5" name="矩形 4"/>
          <p:cNvSpPr/>
          <p:nvPr/>
        </p:nvSpPr>
        <p:spPr>
          <a:xfrm>
            <a:off x="2411730" y="621030"/>
            <a:ext cx="3491865" cy="337185"/>
          </a:xfrm>
          <a:prstGeom prst="rect">
            <a:avLst/>
          </a:prstGeom>
        </p:spPr>
        <p:txBody>
          <a:bodyPr wrap="square">
            <a:spAutoFit/>
          </a:bodyPr>
          <a:lstStyle/>
          <a:p>
            <a:pPr algn="ctr">
              <a:spcAft>
                <a:spcPts val="600"/>
              </a:spcAft>
            </a:pPr>
            <a:r>
              <a:rPr lang="zh-CN" altLang="zh-CN" sz="1600" kern="0" dirty="0">
                <a:solidFill>
                  <a:srgbClr val="00000A"/>
                </a:solidFill>
                <a:latin typeface="Times New Roman" panose="02020603050405020304" pitchFamily="18" charset="0"/>
              </a:rPr>
              <a:t>表</a:t>
            </a:r>
            <a:r>
              <a:rPr lang="en-US" altLang="zh-CN" sz="1600" kern="0" dirty="0">
                <a:solidFill>
                  <a:srgbClr val="00000A"/>
                </a:solidFill>
                <a:latin typeface="Times New Roman" panose="02020603050405020304" pitchFamily="18" charset="0"/>
              </a:rPr>
              <a:t>D.3  </a:t>
            </a:r>
            <a:r>
              <a:rPr lang="zh-CN" altLang="zh-CN" sz="1600" kern="0" dirty="0">
                <a:solidFill>
                  <a:srgbClr val="00000A"/>
                </a:solidFill>
                <a:latin typeface="Times New Roman" panose="02020603050405020304" pitchFamily="18" charset="0"/>
                <a:cs typeface="Calibri" panose="020F0502020204030204" charset="0"/>
              </a:rPr>
              <a:t>焊接专项质量记录评价表</a:t>
            </a:r>
            <a:endParaRPr lang="zh-CN" altLang="zh-CN" sz="1600" kern="100" dirty="0">
              <a:effectLst/>
              <a:latin typeface="Times New Roman" panose="02020603050405020304" pitchFamily="18" charset="0"/>
              <a:ea typeface="宋体" panose="02010600030101010101"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980728"/>
            <a:ext cx="8229600" cy="5343872"/>
          </a:xfrm>
        </p:spPr>
        <p:txBody>
          <a:bodyPr>
            <a:normAutofit fontScale="90000"/>
          </a:bodyPr>
          <a:lstStyle/>
          <a:p>
            <a:pPr marL="0" lvl="0" indent="0">
              <a:buClr>
                <a:srgbClr val="0BD0D9"/>
              </a:buClr>
              <a:buNone/>
            </a:pPr>
            <a:r>
              <a:rPr lang="zh-CN" altLang="en-US" sz="2200" dirty="0" smtClean="0">
                <a:solidFill>
                  <a:prstClr val="black"/>
                </a:solidFill>
              </a:rPr>
              <a:t>（</a:t>
            </a:r>
            <a:r>
              <a:rPr lang="en-US" altLang="zh-CN" sz="2200" dirty="0" smtClean="0">
                <a:solidFill>
                  <a:prstClr val="black"/>
                </a:solidFill>
              </a:rPr>
              <a:t>4</a:t>
            </a:r>
            <a:r>
              <a:rPr lang="zh-CN" altLang="en-US" sz="2200" dirty="0" smtClean="0">
                <a:solidFill>
                  <a:prstClr val="black"/>
                </a:solidFill>
              </a:rPr>
              <a:t>）</a:t>
            </a:r>
            <a:r>
              <a:rPr lang="zh-CN" altLang="en-US" sz="2200" dirty="0">
                <a:solidFill>
                  <a:prstClr val="black"/>
                </a:solidFill>
              </a:rPr>
              <a:t>焊接专项观感质量评价评分方法（表</a:t>
            </a:r>
            <a:r>
              <a:rPr lang="en-US" altLang="zh-CN" sz="2200" dirty="0" smtClean="0">
                <a:solidFill>
                  <a:prstClr val="black"/>
                </a:solidFill>
              </a:rPr>
              <a:t>D.4</a:t>
            </a:r>
            <a:r>
              <a:rPr lang="zh-CN" altLang="en-US" sz="2200" dirty="0" smtClean="0">
                <a:solidFill>
                  <a:prstClr val="black"/>
                </a:solidFill>
              </a:rPr>
              <a:t>）</a:t>
            </a:r>
            <a:endParaRPr lang="zh-CN" altLang="en-US" sz="2200" dirty="0">
              <a:solidFill>
                <a:prstClr val="black"/>
              </a:solidFill>
            </a:endParaRPr>
          </a:p>
          <a:p>
            <a:pPr marL="0" lvl="0" indent="0">
              <a:buClr>
                <a:srgbClr val="0BD0D9"/>
              </a:buClr>
              <a:buNone/>
            </a:pPr>
            <a:r>
              <a:rPr lang="zh-CN" altLang="en-US" sz="2200" dirty="0">
                <a:solidFill>
                  <a:prstClr val="black"/>
                </a:solidFill>
              </a:rPr>
              <a:t>     </a:t>
            </a:r>
            <a:r>
              <a:rPr lang="en-US" altLang="zh-CN" sz="2200" dirty="0">
                <a:solidFill>
                  <a:prstClr val="black"/>
                </a:solidFill>
              </a:rPr>
              <a:t>1</a:t>
            </a:r>
            <a:r>
              <a:rPr lang="zh-CN" altLang="en-US" sz="2200" dirty="0">
                <a:solidFill>
                  <a:prstClr val="black"/>
                </a:solidFill>
              </a:rPr>
              <a:t>）</a:t>
            </a:r>
            <a:r>
              <a:rPr lang="zh-CN" altLang="en-US" sz="2200" dirty="0">
                <a:solidFill>
                  <a:srgbClr val="C00000"/>
                </a:solidFill>
              </a:rPr>
              <a:t>检查项目</a:t>
            </a:r>
            <a:endParaRPr lang="en-US" altLang="zh-CN" sz="2200" dirty="0">
              <a:solidFill>
                <a:srgbClr val="C00000"/>
              </a:solidFill>
            </a:endParaRPr>
          </a:p>
          <a:p>
            <a:pPr lvl="1">
              <a:buClr>
                <a:srgbClr val="0F6FC6"/>
              </a:buClr>
              <a:buFont typeface="Wingdings" panose="05000000000000000000" pitchFamily="2" charset="2"/>
              <a:buChar char="u"/>
            </a:pPr>
            <a:r>
              <a:rPr lang="zh-CN" altLang="en-US" sz="2000" dirty="0">
                <a:solidFill>
                  <a:srgbClr val="C00000"/>
                </a:solidFill>
              </a:rPr>
              <a:t>焊缝</a:t>
            </a:r>
            <a:r>
              <a:rPr lang="zh-CN" altLang="en-US" sz="2000" dirty="0" smtClean="0">
                <a:solidFill>
                  <a:srgbClr val="C00000"/>
                </a:solidFill>
              </a:rPr>
              <a:t>成形</a:t>
            </a:r>
            <a:endParaRPr lang="en-US" altLang="zh-CN" sz="2000" dirty="0" smtClean="0">
              <a:solidFill>
                <a:srgbClr val="C00000"/>
              </a:solidFill>
            </a:endParaRPr>
          </a:p>
          <a:p>
            <a:pPr lvl="1">
              <a:buClr>
                <a:srgbClr val="0F6FC6"/>
              </a:buClr>
              <a:buFont typeface="Wingdings" panose="05000000000000000000" pitchFamily="2" charset="2"/>
              <a:buChar char="u"/>
            </a:pPr>
            <a:r>
              <a:rPr lang="zh-CN" altLang="en-US" sz="2000" dirty="0">
                <a:solidFill>
                  <a:srgbClr val="C00000"/>
                </a:solidFill>
              </a:rPr>
              <a:t>接头</a:t>
            </a:r>
            <a:r>
              <a:rPr lang="zh-CN" altLang="en-US" sz="2000" dirty="0" smtClean="0">
                <a:solidFill>
                  <a:srgbClr val="C00000"/>
                </a:solidFill>
              </a:rPr>
              <a:t>清理</a:t>
            </a:r>
            <a:endParaRPr lang="en-US" altLang="zh-CN" sz="2000" dirty="0" smtClean="0">
              <a:solidFill>
                <a:srgbClr val="C00000"/>
              </a:solidFill>
            </a:endParaRPr>
          </a:p>
          <a:p>
            <a:pPr lvl="1">
              <a:buClr>
                <a:srgbClr val="0F6FC6"/>
              </a:buClr>
              <a:buFont typeface="Wingdings" panose="05000000000000000000" pitchFamily="2" charset="2"/>
              <a:buChar char="u"/>
            </a:pPr>
            <a:r>
              <a:rPr lang="zh-CN" altLang="en-US" sz="2000" dirty="0" smtClean="0">
                <a:solidFill>
                  <a:srgbClr val="C00000"/>
                </a:solidFill>
              </a:rPr>
              <a:t>表面缺陷</a:t>
            </a:r>
            <a:endParaRPr lang="en-US" altLang="zh-CN" sz="2000" dirty="0" smtClean="0">
              <a:solidFill>
                <a:srgbClr val="C00000"/>
              </a:solidFill>
            </a:endParaRPr>
          </a:p>
          <a:p>
            <a:pPr lvl="1">
              <a:buClr>
                <a:srgbClr val="0F6FC6"/>
              </a:buClr>
              <a:buFont typeface="Wingdings" panose="05000000000000000000" pitchFamily="2" charset="2"/>
              <a:buChar char="u"/>
            </a:pPr>
            <a:r>
              <a:rPr lang="zh-CN" altLang="en-US" sz="2000" dirty="0">
                <a:solidFill>
                  <a:srgbClr val="C00000"/>
                </a:solidFill>
              </a:rPr>
              <a:t>焊口</a:t>
            </a:r>
            <a:r>
              <a:rPr lang="zh-CN" altLang="en-US" sz="2000" dirty="0" smtClean="0">
                <a:solidFill>
                  <a:srgbClr val="C00000"/>
                </a:solidFill>
              </a:rPr>
              <a:t>标识</a:t>
            </a:r>
            <a:endParaRPr lang="en-US" altLang="zh-CN" sz="2000" dirty="0" smtClean="0">
              <a:solidFill>
                <a:srgbClr val="C00000"/>
              </a:solidFill>
            </a:endParaRPr>
          </a:p>
          <a:p>
            <a:pPr marL="393065" lvl="1" indent="0">
              <a:buClr>
                <a:srgbClr val="0F6FC6"/>
              </a:buClr>
              <a:buNone/>
            </a:pPr>
            <a:r>
              <a:rPr lang="en-US" altLang="zh-CN" sz="2200" dirty="0" smtClean="0">
                <a:solidFill>
                  <a:prstClr val="black"/>
                </a:solidFill>
              </a:rPr>
              <a:t>2</a:t>
            </a:r>
            <a:r>
              <a:rPr lang="zh-CN" altLang="en-US" sz="2200" dirty="0" smtClean="0">
                <a:solidFill>
                  <a:prstClr val="black"/>
                </a:solidFill>
              </a:rPr>
              <a:t>）</a:t>
            </a:r>
            <a:r>
              <a:rPr lang="zh-CN" altLang="en-US" sz="2200" dirty="0">
                <a:solidFill>
                  <a:srgbClr val="C00000"/>
                </a:solidFill>
              </a:rPr>
              <a:t>观感质量项目</a:t>
            </a:r>
            <a:r>
              <a:rPr lang="zh-CN" altLang="en-US" sz="2200" dirty="0" smtClean="0">
                <a:solidFill>
                  <a:srgbClr val="C00000"/>
                </a:solidFill>
              </a:rPr>
              <a:t>权重值：</a:t>
            </a:r>
            <a:r>
              <a:rPr lang="en-US" altLang="zh-CN" sz="2200" dirty="0" smtClean="0">
                <a:solidFill>
                  <a:srgbClr val="C00000"/>
                </a:solidFill>
              </a:rPr>
              <a:t>20</a:t>
            </a:r>
            <a:r>
              <a:rPr lang="zh-CN" altLang="en-US" sz="2200" dirty="0" smtClean="0">
                <a:solidFill>
                  <a:srgbClr val="C00000"/>
                </a:solidFill>
              </a:rPr>
              <a:t>分。</a:t>
            </a:r>
            <a:endParaRPr lang="zh-CN" altLang="en-US" sz="2200" dirty="0" smtClean="0">
              <a:solidFill>
                <a:srgbClr val="C00000"/>
              </a:solidFill>
            </a:endParaRPr>
          </a:p>
          <a:p>
            <a:pPr marL="0" lvl="0" indent="0">
              <a:buClr>
                <a:srgbClr val="0BD0D9"/>
              </a:buClr>
              <a:buNone/>
            </a:pPr>
            <a:r>
              <a:rPr lang="zh-CN" altLang="en-US" sz="2200" dirty="0" smtClean="0">
                <a:solidFill>
                  <a:prstClr val="black"/>
                </a:solidFill>
              </a:rPr>
              <a:t>     </a:t>
            </a:r>
            <a:r>
              <a:rPr lang="en-US" altLang="zh-CN" sz="2200" dirty="0">
                <a:solidFill>
                  <a:prstClr val="black"/>
                </a:solidFill>
              </a:rPr>
              <a:t>3</a:t>
            </a:r>
            <a:r>
              <a:rPr lang="zh-CN" altLang="en-US" sz="2200" dirty="0">
                <a:solidFill>
                  <a:prstClr val="black"/>
                </a:solidFill>
              </a:rPr>
              <a:t>）计算公式：观感质量得分</a:t>
            </a:r>
            <a:r>
              <a:rPr lang="en-US" altLang="zh-CN" sz="2200" dirty="0">
                <a:solidFill>
                  <a:prstClr val="black"/>
                </a:solidFill>
              </a:rPr>
              <a:t>=</a:t>
            </a:r>
            <a:r>
              <a:rPr lang="zh-CN" altLang="en-US" sz="2200" dirty="0">
                <a:solidFill>
                  <a:prstClr val="black"/>
                </a:solidFill>
              </a:rPr>
              <a:t>实得分合计</a:t>
            </a:r>
            <a:r>
              <a:rPr lang="en-US" altLang="zh-CN" sz="2200" dirty="0">
                <a:solidFill>
                  <a:prstClr val="black"/>
                </a:solidFill>
              </a:rPr>
              <a:t>/</a:t>
            </a:r>
            <a:r>
              <a:rPr lang="zh-CN" altLang="en-US" sz="2200" dirty="0">
                <a:solidFill>
                  <a:prstClr val="black"/>
                </a:solidFill>
              </a:rPr>
              <a:t>应得分合计</a:t>
            </a:r>
            <a:r>
              <a:rPr lang="en-US" altLang="zh-CN" sz="2200" dirty="0" smtClean="0">
                <a:solidFill>
                  <a:prstClr val="black"/>
                </a:solidFill>
              </a:rPr>
              <a:t>×20</a:t>
            </a:r>
            <a:r>
              <a:rPr lang="en-US" altLang="zh-CN" sz="2200" dirty="0">
                <a:solidFill>
                  <a:prstClr val="black"/>
                </a:solidFill>
              </a:rPr>
              <a:t>=</a:t>
            </a:r>
            <a:endParaRPr lang="en-US" altLang="zh-CN" sz="2200" dirty="0">
              <a:solidFill>
                <a:prstClr val="black"/>
              </a:solidFill>
            </a:endParaRPr>
          </a:p>
          <a:p>
            <a:pPr marL="0" lvl="0" indent="0">
              <a:buClr>
                <a:srgbClr val="0BD0D9"/>
              </a:buClr>
              <a:buNone/>
            </a:pPr>
            <a:r>
              <a:rPr lang="en-US" altLang="zh-CN" sz="2200" dirty="0">
                <a:solidFill>
                  <a:prstClr val="black"/>
                </a:solidFill>
              </a:rPr>
              <a:t>     4</a:t>
            </a:r>
            <a:r>
              <a:rPr lang="zh-CN" altLang="en-US" sz="2200" dirty="0">
                <a:solidFill>
                  <a:prstClr val="black"/>
                </a:solidFill>
              </a:rPr>
              <a:t>）评分说明：</a:t>
            </a:r>
            <a:endParaRPr lang="en-US" altLang="zh-CN" sz="2200" dirty="0">
              <a:solidFill>
                <a:prstClr val="black"/>
              </a:solidFill>
            </a:endParaRPr>
          </a:p>
          <a:p>
            <a:pPr marL="0" lvl="0" indent="0">
              <a:buClr>
                <a:srgbClr val="0BD0D9"/>
              </a:buClr>
              <a:buNone/>
            </a:pPr>
            <a:r>
              <a:rPr lang="en-US" altLang="zh-CN" sz="2200" dirty="0">
                <a:solidFill>
                  <a:prstClr val="black"/>
                </a:solidFill>
              </a:rPr>
              <a:t> </a:t>
            </a:r>
            <a:r>
              <a:rPr lang="zh-CN" altLang="en-US" sz="2200" dirty="0" smtClean="0">
                <a:solidFill>
                  <a:prstClr val="black"/>
                </a:solidFill>
              </a:rPr>
              <a:t> </a:t>
            </a:r>
            <a:r>
              <a:rPr lang="en-US" altLang="zh-CN" sz="2200" dirty="0" smtClean="0">
                <a:solidFill>
                  <a:prstClr val="black"/>
                </a:solidFill>
              </a:rPr>
              <a:t>    </a:t>
            </a:r>
            <a:r>
              <a:rPr lang="zh-CN" altLang="en-US" sz="2200" dirty="0">
                <a:solidFill>
                  <a:prstClr val="black"/>
                </a:solidFill>
              </a:rPr>
              <a:t>a）每个评价项目以随机抽取的检查点按“好”、“一般”给出评价。项目检查点90% 及其以上达到“好”，其余检查点达到“一般”的应为一档，取100%的标准分值；项目检查点80%及其以上达到“好”，但不足90% ，其余检查点达到“一般”的应为二档，取70%的标准分值。</a:t>
            </a:r>
            <a:endParaRPr lang="zh-CN" altLang="en-US" sz="2200" dirty="0">
              <a:solidFill>
                <a:prstClr val="black"/>
              </a:solidFill>
            </a:endParaRPr>
          </a:p>
          <a:p>
            <a:pPr marL="0" lvl="0" indent="0">
              <a:buClr>
                <a:srgbClr val="0BD0D9"/>
              </a:buClr>
              <a:buNone/>
            </a:pPr>
            <a:r>
              <a:rPr lang="en-US" altLang="zh-CN" sz="2200" dirty="0">
                <a:solidFill>
                  <a:prstClr val="black"/>
                </a:solidFill>
              </a:rPr>
              <a:t>      </a:t>
            </a:r>
            <a:r>
              <a:rPr lang="zh-CN" altLang="en-US" sz="2200" dirty="0">
                <a:solidFill>
                  <a:prstClr val="black"/>
                </a:solidFill>
              </a:rPr>
              <a:t>b） </a:t>
            </a:r>
            <a:r>
              <a:rPr lang="zh-CN" altLang="en-US" sz="2200" dirty="0">
                <a:solidFill>
                  <a:srgbClr val="FF0000"/>
                </a:solidFill>
              </a:rPr>
              <a:t>通过工程质量验收资料核查并辅以现场观察。</a:t>
            </a:r>
            <a:endParaRPr lang="zh-CN" altLang="en-US" sz="2200"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5536" y="1102158"/>
            <a:ext cx="8229600" cy="6071258"/>
          </a:xfrm>
        </p:spPr>
        <p:txBody>
          <a:bodyPr>
            <a:normAutofit fontScale="92500" lnSpcReduction="20000"/>
          </a:bodyPr>
          <a:lstStyle/>
          <a:p>
            <a:pPr>
              <a:buFont typeface="Wingdings" panose="05000000000000000000" pitchFamily="2" charset="2"/>
              <a:buChar char="u"/>
            </a:pPr>
            <a:r>
              <a:rPr lang="zh-CN" altLang="en-US" dirty="0" smtClean="0"/>
              <a:t>  各位核电工程质量评价同仁</a:t>
            </a:r>
            <a:r>
              <a:rPr lang="zh-CN" altLang="en-US" dirty="0" smtClean="0"/>
              <a:t>，大家好！我叫</a:t>
            </a:r>
            <a:r>
              <a:rPr lang="zh-CN" altLang="en-US" dirty="0" smtClean="0"/>
              <a:t>高魁兴（</a:t>
            </a:r>
            <a:r>
              <a:rPr lang="en-US" altLang="zh-CN" dirty="0" smtClean="0"/>
              <a:t>18930179652</a:t>
            </a:r>
            <a:r>
              <a:rPr lang="zh-CN" altLang="en-US" dirty="0" smtClean="0"/>
              <a:t>），来自上海睦诚监理公司，有幸</a:t>
            </a:r>
            <a:r>
              <a:rPr lang="zh-CN" altLang="en-US" dirty="0" smtClean="0"/>
              <a:t>和大家一起共同来学习核电工程质量评价</a:t>
            </a:r>
            <a:r>
              <a:rPr lang="en-US" altLang="zh-CN" dirty="0" smtClean="0"/>
              <a:t>——</a:t>
            </a:r>
            <a:r>
              <a:rPr lang="zh-CN" altLang="en-US" dirty="0" smtClean="0"/>
              <a:t>焊接</a:t>
            </a:r>
            <a:r>
              <a:rPr lang="zh-CN" altLang="en-US" dirty="0" smtClean="0"/>
              <a:t>专项工程质量评价知识！我很荣幸地在核能协会组织的第一次质量评价</a:t>
            </a:r>
            <a:r>
              <a:rPr lang="en-US" altLang="zh-CN" dirty="0" smtClean="0"/>
              <a:t>——</a:t>
            </a:r>
            <a:r>
              <a:rPr lang="zh-CN" altLang="en-US" dirty="0" smtClean="0"/>
              <a:t>福清核电</a:t>
            </a:r>
            <a:r>
              <a:rPr lang="en-US" altLang="zh-CN" dirty="0" smtClean="0"/>
              <a:t>3</a:t>
            </a:r>
            <a:r>
              <a:rPr lang="zh-CN" altLang="en-US" dirty="0" smtClean="0"/>
              <a:t>、</a:t>
            </a:r>
            <a:r>
              <a:rPr lang="en-US" altLang="zh-CN" dirty="0" smtClean="0"/>
              <a:t>4</a:t>
            </a:r>
            <a:r>
              <a:rPr lang="zh-CN" altLang="en-US" dirty="0" smtClean="0"/>
              <a:t>号机组质量评价工作，还在协会组织的的第一期</a:t>
            </a:r>
            <a:r>
              <a:rPr lang="zh-CN" altLang="en-US" dirty="0"/>
              <a:t>质量评价培训班（网上培训</a:t>
            </a:r>
            <a:r>
              <a:rPr lang="zh-CN" altLang="en-US" dirty="0" smtClean="0"/>
              <a:t>）中</a:t>
            </a:r>
            <a:r>
              <a:rPr lang="zh-CN" altLang="en-US" dirty="0" smtClean="0"/>
              <a:t>担任焊接专项工程质量评价的培训老师，上次培训取得很好的效果，培训考核后还和一些学员对焊接专项评价进行讨论，把一些对焊接专项评价的良好的建议也提到了协会，并纳入了评价规范中。协会召开</a:t>
            </a:r>
            <a:r>
              <a:rPr lang="zh-CN" altLang="en-US" dirty="0" smtClean="0"/>
              <a:t>了这</a:t>
            </a:r>
            <a:r>
              <a:rPr lang="zh-CN" altLang="en-US" dirty="0" smtClean="0"/>
              <a:t>次面对面的工程质量评价培训效果会更好，</a:t>
            </a:r>
            <a:r>
              <a:rPr lang="zh-CN" altLang="en-US" dirty="0" smtClean="0"/>
              <a:t>通过这次培训</a:t>
            </a:r>
            <a:r>
              <a:rPr lang="zh-CN" altLang="en-US" dirty="0" smtClean="0"/>
              <a:t>大家会对核电工程质量评价</a:t>
            </a:r>
            <a:r>
              <a:rPr lang="zh-CN" altLang="en-US" dirty="0" smtClean="0"/>
              <a:t>工作有一个充分的了解，希望大家珍惜这次学习的</a:t>
            </a:r>
            <a:r>
              <a:rPr lang="zh-CN" altLang="en-US" dirty="0" smtClean="0"/>
              <a:t>机会，并在这次培训考试中取得优异的成绩！</a:t>
            </a:r>
            <a:endParaRPr lang="en-US" altLang="zh-CN" dirty="0" smtClean="0"/>
          </a:p>
          <a:p>
            <a:pPr>
              <a:buFont typeface="Wingdings" panose="05000000000000000000" pitchFamily="2" charset="2"/>
              <a:buChar char="u"/>
            </a:pPr>
            <a:r>
              <a:rPr lang="en-US" altLang="zh-CN" dirty="0" smtClean="0"/>
              <a:t> </a:t>
            </a:r>
            <a:r>
              <a:rPr lang="zh-CN" altLang="en-US" dirty="0" smtClean="0"/>
              <a:t>这</a:t>
            </a:r>
            <a:r>
              <a:rPr lang="zh-CN" altLang="en-US" dirty="0" smtClean="0"/>
              <a:t>次培训是</a:t>
            </a:r>
            <a:r>
              <a:rPr lang="zh-CN" altLang="en-US" dirty="0" smtClean="0"/>
              <a:t>以</a:t>
            </a:r>
            <a:r>
              <a:rPr lang="en-US" altLang="zh-CN" dirty="0" smtClean="0"/>
              <a:t>《</a:t>
            </a:r>
            <a:r>
              <a:rPr lang="zh-CN" altLang="en-US" dirty="0" smtClean="0"/>
              <a:t>核电</a:t>
            </a:r>
            <a:r>
              <a:rPr lang="zh-CN" altLang="en-US" dirty="0"/>
              <a:t>工程施工质量评价</a:t>
            </a:r>
            <a:r>
              <a:rPr lang="zh-CN" altLang="en-US" dirty="0" smtClean="0"/>
              <a:t>规范</a:t>
            </a:r>
            <a:r>
              <a:rPr lang="en-US" altLang="zh-CN" dirty="0" smtClean="0"/>
              <a:t>》</a:t>
            </a:r>
            <a:r>
              <a:rPr lang="zh-CN" altLang="en-US" dirty="0" smtClean="0"/>
              <a:t>中焊接专项</a:t>
            </a:r>
            <a:r>
              <a:rPr lang="zh-CN" altLang="en-US" dirty="0" smtClean="0"/>
              <a:t>内容</a:t>
            </a:r>
            <a:r>
              <a:rPr lang="zh-CN" altLang="en-US" dirty="0" smtClean="0"/>
              <a:t>为主</a:t>
            </a:r>
            <a:r>
              <a:rPr lang="zh-CN" altLang="en-US" dirty="0" smtClean="0"/>
              <a:t>，为了能够顺利地通过考试，请</a:t>
            </a:r>
            <a:r>
              <a:rPr lang="zh-CN" altLang="en-US" dirty="0" smtClean="0"/>
              <a:t>大家注意</a:t>
            </a:r>
            <a:r>
              <a:rPr lang="zh-CN" altLang="en-US" dirty="0" smtClean="0"/>
              <a:t>老师讲课中提示应</a:t>
            </a:r>
            <a:r>
              <a:rPr lang="zh-CN" altLang="en-US" dirty="0" smtClean="0"/>
              <a:t>重点掌握的内容 </a:t>
            </a:r>
            <a:r>
              <a:rPr lang="zh-CN" altLang="en-US" dirty="0" smtClean="0"/>
              <a:t>。</a:t>
            </a:r>
            <a:endParaRPr lang="en-US" altLang="zh-CN" dirty="0" smtClean="0"/>
          </a:p>
          <a:p>
            <a:pPr>
              <a:buFont typeface="Wingdings" panose="05000000000000000000" pitchFamily="2" charset="2"/>
              <a:buChar char="u"/>
            </a:pPr>
            <a:r>
              <a:rPr lang="en-US" altLang="zh-CN" dirty="0" smtClean="0"/>
              <a:t>  </a:t>
            </a:r>
            <a:r>
              <a:rPr lang="zh-CN" altLang="en-US" dirty="0" smtClean="0"/>
              <a:t>本人对核电工程质量评价</a:t>
            </a:r>
            <a:r>
              <a:rPr lang="zh-CN" altLang="en-US" dirty="0" smtClean="0"/>
              <a:t>的知识也很有限</a:t>
            </a:r>
            <a:r>
              <a:rPr lang="zh-CN" altLang="en-US" dirty="0" smtClean="0"/>
              <a:t>，在</a:t>
            </a:r>
            <a:r>
              <a:rPr lang="zh-CN" altLang="en-US" dirty="0" smtClean="0"/>
              <a:t>讲课</a:t>
            </a:r>
            <a:r>
              <a:rPr lang="zh-CN" altLang="en-US" dirty="0" smtClean="0"/>
              <a:t>过程中若有错误或不当之处，还</a:t>
            </a:r>
            <a:r>
              <a:rPr lang="zh-CN" altLang="en-US" dirty="0" smtClean="0"/>
              <a:t>请大家</a:t>
            </a:r>
            <a:r>
              <a:rPr lang="zh-CN" altLang="en-US" dirty="0" smtClean="0"/>
              <a:t>能够指出，大家共同讨论，共同提高！</a:t>
            </a:r>
            <a:r>
              <a:rPr lang="en-US" altLang="zh-CN" dirty="0" smtClean="0"/>
              <a:t>     </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custDataLst>
              <p:tags r:id="rId1"/>
            </p:custDataLst>
          </p:nvPr>
        </p:nvGraphicFramePr>
        <p:xfrm>
          <a:off x="1043305" y="981075"/>
          <a:ext cx="6957695" cy="5835650"/>
        </p:xfrm>
        <a:graphic>
          <a:graphicData uri="http://schemas.openxmlformats.org/drawingml/2006/table">
            <a:tbl>
              <a:tblPr/>
              <a:tblGrid>
                <a:gridCol w="458470"/>
                <a:gridCol w="548005"/>
                <a:gridCol w="191135"/>
                <a:gridCol w="382905"/>
                <a:gridCol w="238125"/>
                <a:gridCol w="1028065"/>
                <a:gridCol w="617855"/>
                <a:gridCol w="488315"/>
                <a:gridCol w="1394460"/>
                <a:gridCol w="1610360"/>
              </a:tblGrid>
              <a:tr h="320040">
                <a:tc gridSpan="3">
                  <a:txBody>
                    <a:bodyPr/>
                    <a:lstStyle/>
                    <a:p>
                      <a:pPr algn="ctr">
                        <a:lnSpc>
                          <a:spcPct val="150000"/>
                        </a:lnSpc>
                        <a:spcAft>
                          <a:spcPts val="0"/>
                        </a:spcAft>
                      </a:pPr>
                      <a:r>
                        <a:rPr lang="zh-CN" sz="1400" kern="0" dirty="0">
                          <a:solidFill>
                            <a:srgbClr val="000000"/>
                          </a:solidFill>
                          <a:effectLst/>
                          <a:latin typeface="宋体" panose="02010600030101010101" pitchFamily="2" charset="-122"/>
                          <a:ea typeface="宋体" panose="02010600030101010101" pitchFamily="2" charset="-122"/>
                          <a:cs typeface="Calibri" panose="020F0502020204030204" charset="0"/>
                        </a:rPr>
                        <a:t>工程名称</a:t>
                      </a:r>
                      <a:endParaRPr lang="zh-CN" sz="1400" kern="0" dirty="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8362" marR="56162" marT="0" marB="0" anchor="ctr">
                    <a:lnL w="12700" cap="flat" cmpd="sng" algn="ctr">
                      <a:solidFill>
                        <a:srgbClr val="00000A"/>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3">
                  <a:txBody>
                    <a:bodyPr/>
                    <a:lstStyle/>
                    <a:p>
                      <a:pPr algn="ctr">
                        <a:lnSpc>
                          <a:spcPct val="150000"/>
                        </a:lnSpc>
                        <a:spcAft>
                          <a:spcPts val="0"/>
                        </a:spcAft>
                      </a:pPr>
                      <a:r>
                        <a:rPr lang="zh-CN" sz="1400" kern="0">
                          <a:solidFill>
                            <a:srgbClr val="000000"/>
                          </a:solidFill>
                          <a:effectLst/>
                          <a:latin typeface="宋体" panose="02010600030101010101" pitchFamily="2" charset="-122"/>
                          <a:ea typeface="宋体" panose="02010600030101010101" pitchFamily="2" charset="-122"/>
                          <a:cs typeface="Calibri" panose="020F0502020204030204" charset="0"/>
                        </a:rPr>
                        <a:t>建设单位</a:t>
                      </a:r>
                      <a:endParaRPr lang="zh-CN"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1"/>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gridSpan="3">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5762"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r>
              <a:tr h="320040">
                <a:tc gridSpan="3">
                  <a:txBody>
                    <a:bodyPr/>
                    <a:lstStyle/>
                    <a:p>
                      <a:pPr algn="ctr">
                        <a:lnSpc>
                          <a:spcPct val="150000"/>
                        </a:lnSpc>
                        <a:spcAft>
                          <a:spcPts val="0"/>
                        </a:spcAft>
                      </a:pPr>
                      <a:r>
                        <a:rPr lang="zh-CN" sz="1400" kern="0">
                          <a:solidFill>
                            <a:srgbClr val="000000"/>
                          </a:solidFill>
                          <a:effectLst/>
                          <a:latin typeface="宋体" panose="02010600030101010101" pitchFamily="2" charset="-122"/>
                          <a:ea typeface="宋体" panose="02010600030101010101" pitchFamily="2" charset="-122"/>
                          <a:cs typeface="Calibri" panose="020F0502020204030204" charset="0"/>
                        </a:rPr>
                        <a:t>施工单位</a:t>
                      </a:r>
                      <a:endParaRPr lang="zh-CN"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8362" marR="56162" marT="0" marB="0" anchor="ctr">
                    <a:lnL w="12700" cap="flat" cmpd="sng" algn="ctr">
                      <a:solidFill>
                        <a:srgbClr val="00000A"/>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3">
                  <a:txBody>
                    <a:bodyPr/>
                    <a:lstStyle/>
                    <a:p>
                      <a:pPr algn="ctr">
                        <a:lnSpc>
                          <a:spcPct val="150000"/>
                        </a:lnSpc>
                        <a:spcAft>
                          <a:spcPts val="0"/>
                        </a:spcAft>
                      </a:pPr>
                      <a:r>
                        <a:rPr lang="zh-CN" sz="1400" kern="0">
                          <a:solidFill>
                            <a:srgbClr val="000000"/>
                          </a:solidFill>
                          <a:effectLst/>
                          <a:latin typeface="宋体" panose="02010600030101010101" pitchFamily="2" charset="-122"/>
                          <a:ea typeface="宋体" panose="02010600030101010101" pitchFamily="2" charset="-122"/>
                          <a:cs typeface="Calibri" panose="020F0502020204030204" charset="0"/>
                        </a:rPr>
                        <a:t>评价单位</a:t>
                      </a:r>
                      <a:endParaRPr lang="zh-CN"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1"/>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gridSpan="3">
                  <a:txBody>
                    <a:bodyPr/>
                    <a:lstStyle/>
                    <a:p>
                      <a:pPr algn="ctr">
                        <a:lnSpc>
                          <a:spcPct val="150000"/>
                        </a:lnSpc>
                        <a:spcAft>
                          <a:spcPts val="0"/>
                        </a:spcAft>
                      </a:pPr>
                      <a:r>
                        <a:rPr lang="en-US" sz="1400" kern="0" dirty="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dirty="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5762"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r>
              <a:tr h="320040">
                <a:tc gridSpan="3">
                  <a:txBody>
                    <a:bodyPr/>
                    <a:lstStyle/>
                    <a:p>
                      <a:pPr algn="ctr">
                        <a:lnSpc>
                          <a:spcPct val="150000"/>
                        </a:lnSpc>
                        <a:spcAft>
                          <a:spcPts val="0"/>
                        </a:spcAft>
                      </a:pPr>
                      <a:r>
                        <a:rPr lang="zh-CN" sz="14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系统</a:t>
                      </a:r>
                      <a:r>
                        <a:rPr lang="en-US" sz="14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sz="14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部位</a:t>
                      </a:r>
                      <a:endParaRPr lang="zh-CN" sz="1400" kern="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gridSpan="7">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8362"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hMerge="1">
                  <a:tcPr/>
                </a:tc>
                <a:tc hMerge="1">
                  <a:tcPr/>
                </a:tc>
                <a:tc hMerge="1">
                  <a:tcPr/>
                </a:tc>
                <a:tc hMerge="1">
                  <a:tcPr/>
                </a:tc>
              </a:tr>
              <a:tr h="320040">
                <a:tc rowSpan="2">
                  <a:txBody>
                    <a:bodyPr/>
                    <a:lstStyle/>
                    <a:p>
                      <a:pPr algn="ctr">
                        <a:lnSpc>
                          <a:spcPct val="150000"/>
                        </a:lnSpc>
                        <a:spcAft>
                          <a:spcPts val="0"/>
                        </a:spcAft>
                      </a:pPr>
                      <a:r>
                        <a:rPr lang="zh-CN" sz="1400" kern="0">
                          <a:solidFill>
                            <a:srgbClr val="000000"/>
                          </a:solidFill>
                          <a:effectLst/>
                          <a:latin typeface="宋体" panose="02010600030101010101" pitchFamily="2" charset="-122"/>
                          <a:ea typeface="宋体" panose="02010600030101010101" pitchFamily="2" charset="-122"/>
                          <a:cs typeface="Calibri" panose="020F0502020204030204" charset="0"/>
                        </a:rPr>
                        <a:t>序号</a:t>
                      </a:r>
                      <a:endParaRPr lang="zh-CN"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c rowSpan="2" gridSpan="4">
                  <a:txBody>
                    <a:bodyPr/>
                    <a:lstStyle/>
                    <a:p>
                      <a:pPr algn="ctr">
                        <a:lnSpc>
                          <a:spcPct val="150000"/>
                        </a:lnSpc>
                        <a:spcAft>
                          <a:spcPts val="0"/>
                        </a:spcAft>
                      </a:pPr>
                      <a:r>
                        <a:rPr lang="zh-CN" sz="1400" kern="0" dirty="0">
                          <a:solidFill>
                            <a:srgbClr val="000000"/>
                          </a:solidFill>
                          <a:effectLst/>
                          <a:latin typeface="宋体" panose="02010600030101010101" pitchFamily="2" charset="-122"/>
                          <a:ea typeface="宋体" panose="02010600030101010101" pitchFamily="2" charset="-122"/>
                          <a:cs typeface="Calibri" panose="020F0502020204030204" charset="0"/>
                        </a:rPr>
                        <a:t>检查项目</a:t>
                      </a:r>
                      <a:endParaRPr lang="zh-CN" sz="1400" kern="0" dirty="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5762"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c rowSpan="2" hMerge="1">
                  <a:tcPr marL="45762"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c rowSpan="2" hMerge="1">
                  <a:tcPr/>
                </a:tc>
                <a:tc rowSpan="2" hMerge="1">
                  <a:tcPr/>
                </a:tc>
                <a:tc rowSpan="2">
                  <a:txBody>
                    <a:bodyPr/>
                    <a:lstStyle/>
                    <a:p>
                      <a:pPr algn="ctr">
                        <a:lnSpc>
                          <a:spcPct val="150000"/>
                        </a:lnSpc>
                        <a:spcAft>
                          <a:spcPts val="0"/>
                        </a:spcAft>
                      </a:pPr>
                      <a:r>
                        <a:rPr lang="zh-CN" sz="1400" kern="0" dirty="0">
                          <a:solidFill>
                            <a:srgbClr val="000000"/>
                          </a:solidFill>
                          <a:effectLst/>
                          <a:latin typeface="宋体" panose="02010600030101010101" pitchFamily="2" charset="-122"/>
                          <a:ea typeface="宋体" panose="02010600030101010101" pitchFamily="2" charset="-122"/>
                          <a:cs typeface="Calibri" panose="020F0502020204030204" charset="0"/>
                        </a:rPr>
                        <a:t>应得分</a:t>
                      </a:r>
                      <a:endParaRPr lang="zh-CN" sz="1400" kern="0" dirty="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c gridSpan="3">
                  <a:txBody>
                    <a:bodyPr/>
                    <a:lstStyle/>
                    <a:p>
                      <a:pPr algn="ctr">
                        <a:lnSpc>
                          <a:spcPct val="150000"/>
                        </a:lnSpc>
                        <a:spcAft>
                          <a:spcPts val="0"/>
                        </a:spcAft>
                      </a:pPr>
                      <a:r>
                        <a:rPr lang="zh-CN" sz="1400" kern="0">
                          <a:solidFill>
                            <a:srgbClr val="000000"/>
                          </a:solidFill>
                          <a:effectLst/>
                          <a:latin typeface="宋体" panose="02010600030101010101" pitchFamily="2" charset="-122"/>
                          <a:ea typeface="宋体" panose="02010600030101010101" pitchFamily="2" charset="-122"/>
                          <a:cs typeface="Calibri" panose="020F0502020204030204" charset="0"/>
                        </a:rPr>
                        <a:t>分档判定</a:t>
                      </a:r>
                      <a:endParaRPr lang="zh-CN"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8362" marR="56162" marT="0" marB="0" anchor="ctr">
                    <a:lnL w="12700" cap="flat" cmpd="sng" algn="ctr">
                      <a:solidFill>
                        <a:srgbClr val="00000A"/>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rowSpan="2">
                  <a:txBody>
                    <a:bodyPr/>
                    <a:lstStyle/>
                    <a:p>
                      <a:pPr algn="ctr">
                        <a:lnSpc>
                          <a:spcPct val="150000"/>
                        </a:lnSpc>
                        <a:spcAft>
                          <a:spcPts val="0"/>
                        </a:spcAft>
                      </a:pPr>
                      <a:r>
                        <a:rPr lang="zh-CN" sz="1400" kern="0">
                          <a:solidFill>
                            <a:srgbClr val="000000"/>
                          </a:solidFill>
                          <a:effectLst/>
                          <a:latin typeface="宋体" panose="02010600030101010101" pitchFamily="2" charset="-122"/>
                          <a:ea typeface="宋体" panose="02010600030101010101" pitchFamily="2" charset="-122"/>
                          <a:cs typeface="Calibri" panose="020F0502020204030204" charset="0"/>
                        </a:rPr>
                        <a:t>实得分</a:t>
                      </a:r>
                      <a:endParaRPr lang="zh-CN"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5762" marR="56162" marT="0" marB="0" anchor="ctr">
                    <a:lnL w="12700" cap="flat" cmpd="sng" algn="ctr">
                      <a:solidFill>
                        <a:srgbClr val="000001"/>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1"/>
                      </a:solidFill>
                      <a:prstDash val="solid"/>
                      <a:round/>
                      <a:headEnd type="none" w="med" len="med"/>
                      <a:tailEnd type="none" w="med" len="med"/>
                    </a:lnB>
                  </a:tcPr>
                </a:tc>
              </a:tr>
              <a:tr h="320040">
                <a:tc vMerge="1">
                  <a:tcPr/>
                </a:tc>
                <a:tc vMerge="1" gridSpan="4">
                  <a:tcPr/>
                </a:tc>
                <a:tc vMerge="1" hMerge="1">
                  <a:tcPr/>
                </a:tc>
                <a:tc vMerge="1" hMerge="1">
                  <a:tcPr/>
                </a:tc>
                <a:tc vMerge="1" hMerge="1">
                  <a:tcPr/>
                </a:tc>
                <a:tc vMerge="1">
                  <a:tcPr/>
                </a:tc>
                <a:tc gridSpan="2">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100%</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8362"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70%</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vMerge="1">
                  <a:tcPr/>
                </a:tc>
              </a:tr>
              <a:tr h="441960">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1</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4">
                  <a:txBody>
                    <a:bodyPr/>
                    <a:lstStyle/>
                    <a:p>
                      <a:pPr algn="ctr">
                        <a:lnSpc>
                          <a:spcPct val="150000"/>
                        </a:lnSpc>
                        <a:spcAft>
                          <a:spcPts val="0"/>
                        </a:spcAft>
                      </a:pPr>
                      <a:r>
                        <a:rPr lang="zh-CN" sz="1400" kern="0">
                          <a:solidFill>
                            <a:srgbClr val="000000"/>
                          </a:solidFill>
                          <a:effectLst/>
                          <a:latin typeface="宋体" panose="02010600030101010101" pitchFamily="2" charset="-122"/>
                          <a:ea typeface="宋体" panose="02010600030101010101" pitchFamily="2" charset="-122"/>
                          <a:cs typeface="Calibri" panose="020F0502020204030204" charset="0"/>
                        </a:rPr>
                        <a:t>焊缝成形</a:t>
                      </a:r>
                      <a:endParaRPr lang="zh-CN"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8362"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marL="48362"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30</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2">
                  <a:txBody>
                    <a:bodyPr/>
                    <a:lstStyle/>
                    <a:p>
                      <a:pPr algn="ctr">
                        <a:lnSpc>
                          <a:spcPct val="150000"/>
                        </a:lnSpc>
                        <a:spcAft>
                          <a:spcPts val="0"/>
                        </a:spcAft>
                      </a:pPr>
                      <a:r>
                        <a:rPr lang="en-US" sz="1400" kern="0" dirty="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dirty="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360045">
                <a:tc>
                  <a:txBody>
                    <a:bodyPr/>
                    <a:lstStyle/>
                    <a:p>
                      <a:pPr algn="ctr">
                        <a:lnSpc>
                          <a:spcPct val="150000"/>
                        </a:lnSpc>
                        <a:spcAft>
                          <a:spcPts val="0"/>
                        </a:spcAft>
                      </a:pPr>
                      <a:r>
                        <a:rPr lang="en-US" sz="1400" kern="0" dirty="0">
                          <a:solidFill>
                            <a:srgbClr val="000000"/>
                          </a:solidFill>
                          <a:effectLst/>
                          <a:latin typeface="宋体" panose="02010600030101010101" pitchFamily="2" charset="-122"/>
                          <a:ea typeface="宋体" panose="02010600030101010101" pitchFamily="2" charset="-122"/>
                          <a:cs typeface="Calibri" panose="020F0502020204030204" charset="0"/>
                        </a:rPr>
                        <a:t>2</a:t>
                      </a:r>
                      <a:endParaRPr lang="en-US" sz="1400" kern="0" dirty="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4">
                  <a:txBody>
                    <a:bodyPr/>
                    <a:lstStyle/>
                    <a:p>
                      <a:pPr algn="ctr">
                        <a:lnSpc>
                          <a:spcPct val="150000"/>
                        </a:lnSpc>
                        <a:spcAft>
                          <a:spcPts val="0"/>
                        </a:spcAft>
                      </a:pPr>
                      <a:r>
                        <a:rPr lang="zh-CN" sz="1400" kern="0">
                          <a:solidFill>
                            <a:srgbClr val="000000"/>
                          </a:solidFill>
                          <a:effectLst/>
                          <a:latin typeface="宋体" panose="02010600030101010101" pitchFamily="2" charset="-122"/>
                          <a:ea typeface="宋体" panose="02010600030101010101" pitchFamily="2" charset="-122"/>
                          <a:cs typeface="Calibri" panose="020F0502020204030204" charset="0"/>
                        </a:rPr>
                        <a:t>接头清理</a:t>
                      </a:r>
                      <a:endParaRPr lang="zh-CN"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8362"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marL="48362"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20</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2">
                  <a:txBody>
                    <a:bodyPr/>
                    <a:lstStyle/>
                    <a:p>
                      <a:pPr algn="ctr">
                        <a:lnSpc>
                          <a:spcPct val="150000"/>
                        </a:lnSpc>
                        <a:spcAft>
                          <a:spcPts val="0"/>
                        </a:spcAft>
                      </a:pPr>
                      <a:r>
                        <a:rPr lang="en-US" sz="1400" kern="0" dirty="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dirty="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360045">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3</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4">
                  <a:txBody>
                    <a:bodyPr/>
                    <a:lstStyle/>
                    <a:p>
                      <a:pPr algn="ctr">
                        <a:lnSpc>
                          <a:spcPct val="150000"/>
                        </a:lnSpc>
                        <a:spcAft>
                          <a:spcPts val="0"/>
                        </a:spcAft>
                      </a:pPr>
                      <a:r>
                        <a:rPr lang="zh-CN" sz="1400" kern="0">
                          <a:solidFill>
                            <a:srgbClr val="000000"/>
                          </a:solidFill>
                          <a:effectLst/>
                          <a:latin typeface="宋体" panose="02010600030101010101" pitchFamily="2" charset="-122"/>
                          <a:ea typeface="宋体" panose="02010600030101010101" pitchFamily="2" charset="-122"/>
                          <a:cs typeface="Calibri" panose="020F0502020204030204" charset="0"/>
                        </a:rPr>
                        <a:t>表面缺陷</a:t>
                      </a:r>
                      <a:endParaRPr lang="zh-CN"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8362"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marL="48362"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20</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2">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360680">
                <a:tc>
                  <a:txBody>
                    <a:bodyPr/>
                    <a:lstStyle/>
                    <a:p>
                      <a:pPr algn="ctr">
                        <a:lnSpc>
                          <a:spcPct val="150000"/>
                        </a:lnSpc>
                        <a:spcAft>
                          <a:spcPts val="0"/>
                        </a:spcAft>
                      </a:pPr>
                      <a:r>
                        <a:rPr lang="en-US" sz="1400" kern="0" dirty="0">
                          <a:solidFill>
                            <a:srgbClr val="000000"/>
                          </a:solidFill>
                          <a:effectLst/>
                          <a:latin typeface="宋体" panose="02010600030101010101" pitchFamily="2" charset="-122"/>
                          <a:ea typeface="宋体" panose="02010600030101010101" pitchFamily="2" charset="-122"/>
                          <a:cs typeface="Calibri" panose="020F0502020204030204" charset="0"/>
                        </a:rPr>
                        <a:t>4</a:t>
                      </a:r>
                      <a:endParaRPr lang="en-US" sz="1400" kern="0" dirty="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4">
                  <a:txBody>
                    <a:bodyPr/>
                    <a:lstStyle/>
                    <a:p>
                      <a:pPr algn="ctr">
                        <a:lnSpc>
                          <a:spcPct val="150000"/>
                        </a:lnSpc>
                        <a:spcAft>
                          <a:spcPts val="0"/>
                        </a:spcAft>
                      </a:pPr>
                      <a:r>
                        <a:rPr lang="zh-CN" sz="1400" kern="0">
                          <a:solidFill>
                            <a:srgbClr val="000000"/>
                          </a:solidFill>
                          <a:effectLst/>
                          <a:latin typeface="宋体" panose="02010600030101010101" pitchFamily="2" charset="-122"/>
                          <a:ea typeface="宋体" panose="02010600030101010101" pitchFamily="2" charset="-122"/>
                          <a:cs typeface="Calibri" panose="020F0502020204030204" charset="0"/>
                        </a:rPr>
                        <a:t>焊口标识</a:t>
                      </a:r>
                      <a:endParaRPr lang="zh-CN"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8362"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marL="48362"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a:txBody>
                    <a:bodyPr/>
                    <a:lstStyle/>
                    <a:p>
                      <a:pPr algn="ctr">
                        <a:lnSpc>
                          <a:spcPct val="150000"/>
                        </a:lnSpc>
                        <a:spcAft>
                          <a:spcPts val="0"/>
                        </a:spcAft>
                      </a:pPr>
                      <a:r>
                        <a:rPr lang="en-US" sz="1400" kern="0" dirty="0">
                          <a:solidFill>
                            <a:srgbClr val="000000"/>
                          </a:solidFill>
                          <a:effectLst/>
                          <a:latin typeface="宋体" panose="02010600030101010101" pitchFamily="2" charset="-122"/>
                          <a:ea typeface="宋体" panose="02010600030101010101" pitchFamily="2" charset="-122"/>
                          <a:cs typeface="Calibri" panose="020F0502020204030204" charset="0"/>
                        </a:rPr>
                        <a:t>30</a:t>
                      </a:r>
                      <a:endParaRPr lang="en-US" sz="1400" kern="0" dirty="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2">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472440">
                <a:tc gridSpan="5">
                  <a:txBody>
                    <a:bodyPr/>
                    <a:lstStyle/>
                    <a:p>
                      <a:pPr algn="ctr">
                        <a:lnSpc>
                          <a:spcPct val="150000"/>
                        </a:lnSpc>
                        <a:spcAft>
                          <a:spcPts val="0"/>
                        </a:spcAft>
                      </a:pPr>
                      <a:r>
                        <a:rPr lang="zh-CN" sz="14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合</a:t>
                      </a:r>
                      <a:r>
                        <a:rPr lang="en-US" sz="14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    </a:t>
                      </a:r>
                      <a:r>
                        <a:rPr lang="zh-CN" sz="14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计</a:t>
                      </a:r>
                      <a:endParaRPr lang="zh-CN" sz="1400" kern="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hMerge="1">
                  <a:tcPr/>
                </a:tc>
                <a:tc hMerge="1">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100</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48362"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gridSpan="2">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hMerge="1">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c>
                  <a:txBody>
                    <a:bodyPr/>
                    <a:lstStyle/>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Calibri" panose="020F0502020204030204" charset="0"/>
                        </a:rPr>
                        <a:t> </a:t>
                      </a:r>
                      <a:endParaRPr lang="en-US" sz="1400" kern="0">
                        <a:solidFill>
                          <a:srgbClr val="000000"/>
                        </a:solidFill>
                        <a:effectLst/>
                        <a:latin typeface="宋体" panose="02010600030101010101" pitchFamily="2" charset="-122"/>
                        <a:ea typeface="宋体" panose="02010600030101010101" pitchFamily="2" charset="-122"/>
                        <a:cs typeface="Calibri" panose="020F0502020204030204" charset="0"/>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tcPr>
                </a:tc>
              </a:tr>
              <a:tr h="2240280">
                <a:tc gridSpan="2">
                  <a:txBody>
                    <a:bodyPr/>
                    <a:lstStyle/>
                    <a:p>
                      <a:pPr algn="ctr">
                        <a:lnSpc>
                          <a:spcPct val="150000"/>
                        </a:lnSpc>
                        <a:spcAft>
                          <a:spcPts val="0"/>
                        </a:spcAft>
                      </a:pPr>
                      <a:r>
                        <a:rPr lang="zh-CN" sz="14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核</a:t>
                      </a:r>
                      <a:endParaRPr lang="zh-CN" sz="1400" kern="100">
                        <a:effectLst/>
                        <a:latin typeface="宋体" panose="02010600030101010101" pitchFamily="2" charset="-122"/>
                        <a:ea typeface="宋体" panose="02010600030101010101" pitchFamily="2" charset="-122"/>
                        <a:cs typeface="宋体" panose="02010600030101010101" pitchFamily="2" charset="-122"/>
                      </a:endParaRPr>
                    </a:p>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 </a:t>
                      </a:r>
                      <a:endParaRPr lang="zh-CN" sz="1400" kern="100">
                        <a:effectLst/>
                        <a:latin typeface="宋体" panose="02010600030101010101" pitchFamily="2" charset="-122"/>
                        <a:ea typeface="宋体" panose="02010600030101010101" pitchFamily="2" charset="-122"/>
                        <a:cs typeface="宋体" panose="02010600030101010101" pitchFamily="2" charset="-122"/>
                      </a:endParaRPr>
                    </a:p>
                    <a:p>
                      <a:pPr algn="ctr">
                        <a:lnSpc>
                          <a:spcPct val="150000"/>
                        </a:lnSpc>
                        <a:spcAft>
                          <a:spcPts val="0"/>
                        </a:spcAft>
                      </a:pPr>
                      <a:r>
                        <a:rPr lang="zh-CN" sz="14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查</a:t>
                      </a:r>
                      <a:endParaRPr lang="zh-CN" sz="1400" kern="100">
                        <a:effectLst/>
                        <a:latin typeface="宋体" panose="02010600030101010101" pitchFamily="2" charset="-122"/>
                        <a:ea typeface="宋体" panose="02010600030101010101" pitchFamily="2" charset="-122"/>
                        <a:cs typeface="宋体" panose="02010600030101010101" pitchFamily="2" charset="-122"/>
                      </a:endParaRPr>
                    </a:p>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 </a:t>
                      </a:r>
                      <a:endParaRPr lang="zh-CN" sz="1400" kern="100">
                        <a:effectLst/>
                        <a:latin typeface="宋体" panose="02010600030101010101" pitchFamily="2" charset="-122"/>
                        <a:ea typeface="宋体" panose="02010600030101010101" pitchFamily="2" charset="-122"/>
                        <a:cs typeface="宋体" panose="02010600030101010101" pitchFamily="2" charset="-122"/>
                      </a:endParaRPr>
                    </a:p>
                    <a:p>
                      <a:pPr algn="ctr">
                        <a:lnSpc>
                          <a:spcPct val="150000"/>
                        </a:lnSpc>
                        <a:spcAft>
                          <a:spcPts val="0"/>
                        </a:spcAft>
                      </a:pPr>
                      <a:r>
                        <a:rPr lang="zh-CN" sz="14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结</a:t>
                      </a:r>
                      <a:endParaRPr lang="zh-CN" sz="1400" kern="100">
                        <a:effectLst/>
                        <a:latin typeface="宋体" panose="02010600030101010101" pitchFamily="2" charset="-122"/>
                        <a:ea typeface="宋体" panose="02010600030101010101" pitchFamily="2" charset="-122"/>
                        <a:cs typeface="宋体" panose="02010600030101010101" pitchFamily="2" charset="-122"/>
                      </a:endParaRPr>
                    </a:p>
                    <a:p>
                      <a:pPr algn="ctr">
                        <a:lnSpc>
                          <a:spcPct val="150000"/>
                        </a:lnSpc>
                        <a:spcAft>
                          <a:spcPts val="0"/>
                        </a:spcAft>
                      </a:pPr>
                      <a:r>
                        <a:rPr lang="en-US" sz="14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 </a:t>
                      </a:r>
                      <a:endParaRPr lang="zh-CN" sz="1400" kern="100">
                        <a:effectLst/>
                        <a:latin typeface="宋体" panose="02010600030101010101" pitchFamily="2" charset="-122"/>
                        <a:ea typeface="宋体" panose="02010600030101010101" pitchFamily="2" charset="-122"/>
                        <a:cs typeface="宋体" panose="02010600030101010101" pitchFamily="2" charset="-122"/>
                      </a:endParaRPr>
                    </a:p>
                    <a:p>
                      <a:pPr algn="ctr">
                        <a:lnSpc>
                          <a:spcPct val="150000"/>
                        </a:lnSpc>
                        <a:spcAft>
                          <a:spcPts val="0"/>
                        </a:spcAft>
                      </a:pPr>
                      <a:r>
                        <a:rPr lang="zh-CN" sz="1400" kern="0">
                          <a:solidFill>
                            <a:srgbClr val="000000"/>
                          </a:solidFill>
                          <a:effectLst/>
                          <a:latin typeface="宋体" panose="02010600030101010101" pitchFamily="2" charset="-122"/>
                          <a:ea typeface="宋体" panose="02010600030101010101" pitchFamily="2" charset="-122"/>
                          <a:cs typeface="宋体" panose="02010600030101010101" pitchFamily="2" charset="-122"/>
                        </a:rPr>
                        <a:t>果</a:t>
                      </a:r>
                      <a:endParaRPr lang="zh-CN" sz="1400" kern="100">
                        <a:effectLst/>
                        <a:latin typeface="宋体" panose="02010600030101010101" pitchFamily="2" charset="-122"/>
                        <a:ea typeface="宋体" panose="02010600030101010101" pitchFamily="2" charset="-122"/>
                        <a:cs typeface="宋体" panose="02010600030101010101" pitchFamily="2" charset="-122"/>
                      </a:endParaRPr>
                    </a:p>
                  </a:txBody>
                  <a:tcPr marL="35361" marR="56162" marT="0" marB="0" anchor="ctr">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8">
                  <a:txBody>
                    <a:bodyPr/>
                    <a:lstStyle/>
                    <a:p>
                      <a:pPr indent="69850" algn="just">
                        <a:lnSpc>
                          <a:spcPct val="115000"/>
                        </a:lnSpc>
                        <a:spcAft>
                          <a:spcPts val="0"/>
                        </a:spcAft>
                      </a:pPr>
                      <a:r>
                        <a:rPr lang="zh-CN" sz="14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观感质量项目权重值</a:t>
                      </a:r>
                      <a:r>
                        <a:rPr lang="en-US" sz="14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20</a:t>
                      </a:r>
                      <a:r>
                        <a:rPr lang="zh-CN" sz="14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分。</a:t>
                      </a:r>
                      <a:endParaRPr lang="zh-CN" sz="1400" kern="100" dirty="0">
                        <a:effectLst/>
                        <a:latin typeface="宋体" panose="02010600030101010101" pitchFamily="2" charset="-122"/>
                        <a:ea typeface="宋体" panose="02010600030101010101" pitchFamily="2" charset="-122"/>
                        <a:cs typeface="宋体" panose="02010600030101010101" pitchFamily="2" charset="-122"/>
                      </a:endParaRPr>
                    </a:p>
                    <a:p>
                      <a:pPr indent="69850" algn="just">
                        <a:lnSpc>
                          <a:spcPct val="115000"/>
                        </a:lnSpc>
                        <a:spcAft>
                          <a:spcPts val="0"/>
                        </a:spcAft>
                      </a:pPr>
                      <a:r>
                        <a:rPr lang="zh-CN" sz="14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焊接专项检查观感质量得分</a:t>
                      </a:r>
                      <a:r>
                        <a:rPr lang="en-US" sz="14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sz="14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实得分合计</a:t>
                      </a:r>
                      <a:r>
                        <a:rPr lang="en-US" sz="14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sz="14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应得分合计</a:t>
                      </a:r>
                      <a:r>
                        <a:rPr lang="en-US" sz="14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×20=</a:t>
                      </a:r>
                      <a:endParaRPr lang="zh-CN" sz="1400" kern="100" dirty="0">
                        <a:effectLst/>
                        <a:latin typeface="宋体" panose="02010600030101010101" pitchFamily="2" charset="-122"/>
                        <a:ea typeface="宋体" panose="02010600030101010101" pitchFamily="2" charset="-122"/>
                        <a:cs typeface="宋体" panose="02010600030101010101" pitchFamily="2" charset="-122"/>
                      </a:endParaRPr>
                    </a:p>
                    <a:p>
                      <a:pPr indent="69850" algn="just">
                        <a:lnSpc>
                          <a:spcPct val="115000"/>
                        </a:lnSpc>
                        <a:spcAft>
                          <a:spcPts val="0"/>
                        </a:spcAft>
                      </a:pPr>
                      <a:r>
                        <a:rPr lang="zh-CN" sz="14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评价说明：</a:t>
                      </a:r>
                      <a:endParaRPr lang="zh-CN" sz="1400" kern="100" dirty="0">
                        <a:effectLst/>
                        <a:latin typeface="宋体" panose="02010600030101010101" pitchFamily="2" charset="-122"/>
                        <a:ea typeface="宋体" panose="02010600030101010101" pitchFamily="2" charset="-122"/>
                        <a:cs typeface="宋体" panose="02010600030101010101" pitchFamily="2" charset="-122"/>
                      </a:endParaRPr>
                    </a:p>
                    <a:p>
                      <a:pPr algn="r">
                        <a:lnSpc>
                          <a:spcPct val="150000"/>
                        </a:lnSpc>
                        <a:spcAft>
                          <a:spcPts val="0"/>
                        </a:spcAft>
                      </a:pPr>
                      <a:r>
                        <a:rPr lang="en-US" sz="14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 </a:t>
                      </a:r>
                      <a:endParaRPr lang="zh-CN" sz="1400" kern="100" dirty="0">
                        <a:effectLst/>
                        <a:latin typeface="宋体" panose="02010600030101010101" pitchFamily="2" charset="-122"/>
                        <a:ea typeface="宋体" panose="02010600030101010101" pitchFamily="2" charset="-122"/>
                        <a:cs typeface="宋体" panose="02010600030101010101" pitchFamily="2" charset="-122"/>
                      </a:endParaRPr>
                    </a:p>
                    <a:p>
                      <a:pPr algn="r">
                        <a:lnSpc>
                          <a:spcPct val="150000"/>
                        </a:lnSpc>
                        <a:spcAft>
                          <a:spcPts val="0"/>
                        </a:spcAft>
                      </a:pPr>
                      <a:r>
                        <a:rPr lang="zh-CN" sz="14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评价人员</a:t>
                      </a:r>
                      <a:r>
                        <a:rPr lang="zh-CN" sz="1400" kern="0" dirty="0">
                          <a:solidFill>
                            <a:srgbClr val="00000A"/>
                          </a:solidFill>
                          <a:effectLst/>
                          <a:latin typeface="宋体" panose="02010600030101010101" pitchFamily="2" charset="-122"/>
                          <a:ea typeface="宋体" panose="02010600030101010101" pitchFamily="2" charset="-122"/>
                          <a:cs typeface="宋体" panose="02010600030101010101" pitchFamily="2" charset="-122"/>
                        </a:rPr>
                        <a:t>（签字）</a:t>
                      </a:r>
                      <a:r>
                        <a:rPr lang="zh-CN" sz="14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sz="14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                </a:t>
                      </a:r>
                      <a:r>
                        <a:rPr lang="zh-CN" sz="14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年</a:t>
                      </a:r>
                      <a:r>
                        <a:rPr lang="en-US" sz="14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  </a:t>
                      </a:r>
                      <a:r>
                        <a:rPr lang="zh-CN" sz="14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月</a:t>
                      </a:r>
                      <a:r>
                        <a:rPr lang="en-US" sz="14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   </a:t>
                      </a:r>
                      <a:r>
                        <a:rPr lang="zh-CN" sz="1400" kern="0"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日</a:t>
                      </a:r>
                      <a:endParaRPr lang="zh-CN" sz="1400" kern="100" dirty="0">
                        <a:effectLst/>
                        <a:latin typeface="宋体" panose="02010600030101010101" pitchFamily="2" charset="-122"/>
                        <a:ea typeface="宋体" panose="02010600030101010101" pitchFamily="2" charset="-122"/>
                        <a:cs typeface="宋体" panose="02010600030101010101" pitchFamily="2" charset="-122"/>
                      </a:endParaRPr>
                    </a:p>
                  </a:txBody>
                  <a:tcPr marL="48362" marR="56162" marT="0" marB="0">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c hMerge="1">
                  <a:tcPr/>
                </a:tc>
                <a:tc hMerge="1">
                  <a:tcPr/>
                </a:tc>
                <a:tc hMerge="1">
                  <a:tcPr/>
                </a:tc>
              </a:tr>
            </a:tbl>
          </a:graphicData>
        </a:graphic>
      </p:graphicFrame>
      <p:sp>
        <p:nvSpPr>
          <p:cNvPr id="6" name="矩形 5"/>
          <p:cNvSpPr/>
          <p:nvPr/>
        </p:nvSpPr>
        <p:spPr>
          <a:xfrm>
            <a:off x="2843530" y="621030"/>
            <a:ext cx="3550285" cy="368300"/>
          </a:xfrm>
          <a:prstGeom prst="rect">
            <a:avLst/>
          </a:prstGeom>
        </p:spPr>
        <p:txBody>
          <a:bodyPr wrap="square">
            <a:spAutoFit/>
          </a:bodyPr>
          <a:lstStyle/>
          <a:p>
            <a:r>
              <a:rPr lang="zh-CN" altLang="zh-CN" kern="0" dirty="0">
                <a:solidFill>
                  <a:srgbClr val="00000A"/>
                </a:solidFill>
                <a:cs typeface="Times New Roman" panose="02020603050405020304" pitchFamily="18" charset="0"/>
              </a:rPr>
              <a:t>表</a:t>
            </a:r>
            <a:r>
              <a:rPr lang="en-US" altLang="zh-CN" kern="0" dirty="0">
                <a:solidFill>
                  <a:srgbClr val="00000A"/>
                </a:solidFill>
                <a:cs typeface="Times New Roman" panose="02020603050405020304" pitchFamily="18" charset="0"/>
              </a:rPr>
              <a:t>D.4  </a:t>
            </a:r>
            <a:r>
              <a:rPr lang="zh-CN" altLang="zh-CN" kern="0" dirty="0">
                <a:solidFill>
                  <a:srgbClr val="00000A"/>
                </a:solidFill>
                <a:cs typeface="Calibri" panose="020F0502020204030204" charset="0"/>
              </a:rPr>
              <a:t>焊接专项观感质量评价表</a:t>
            </a:r>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83568" y="1124744"/>
            <a:ext cx="7931224" cy="557416"/>
          </a:xfrm>
        </p:spPr>
        <p:txBody>
          <a:bodyPr>
            <a:normAutofit/>
          </a:bodyPr>
          <a:lstStyle/>
          <a:p>
            <a:pPr marL="0" indent="0" algn="ctr">
              <a:buNone/>
            </a:pPr>
            <a:r>
              <a:rPr lang="zh-CN" altLang="en-US" sz="2000" b="1" dirty="0"/>
              <a:t>表</a:t>
            </a:r>
            <a:r>
              <a:rPr lang="en-US" altLang="zh-CN" sz="2000" b="1" dirty="0"/>
              <a:t>2  </a:t>
            </a:r>
            <a:r>
              <a:rPr lang="zh-CN" altLang="en-US" sz="2000" b="1" dirty="0"/>
              <a:t>各阶段、单项及焊接专项工程评价项目权重值表</a:t>
            </a:r>
            <a:endParaRPr lang="zh-CN" altLang="en-US" sz="2000" b="1" dirty="0"/>
          </a:p>
          <a:p>
            <a:pPr marL="0" indent="0" algn="ctr">
              <a:buNone/>
            </a:pPr>
            <a:endParaRPr lang="zh-CN" altLang="en-US" sz="2000" b="1" dirty="0"/>
          </a:p>
        </p:txBody>
      </p:sp>
      <p:graphicFrame>
        <p:nvGraphicFramePr>
          <p:cNvPr id="7" name="表格 6"/>
          <p:cNvGraphicFramePr>
            <a:graphicFrameLocks noGrp="1"/>
          </p:cNvGraphicFramePr>
          <p:nvPr>
            <p:custDataLst>
              <p:tags r:id="rId1"/>
            </p:custDataLst>
          </p:nvPr>
        </p:nvGraphicFramePr>
        <p:xfrm>
          <a:off x="315526" y="1557040"/>
          <a:ext cx="8512460" cy="4392930"/>
        </p:xfrm>
        <a:graphic>
          <a:graphicData uri="http://schemas.openxmlformats.org/drawingml/2006/table">
            <a:tbl>
              <a:tblPr/>
              <a:tblGrid>
                <a:gridCol w="1760855"/>
                <a:gridCol w="2057400"/>
                <a:gridCol w="1603375"/>
                <a:gridCol w="1730892"/>
                <a:gridCol w="1359938"/>
              </a:tblGrid>
              <a:tr h="676275">
                <a:tc rowSpan="2">
                  <a:txBody>
                    <a:bodyPr/>
                    <a:lstStyle/>
                    <a:p>
                      <a:pPr algn="ctr">
                        <a:lnSpc>
                          <a:spcPct val="150000"/>
                        </a:lnSpc>
                        <a:spcAft>
                          <a:spcPts val="0"/>
                        </a:spcAft>
                      </a:pPr>
                      <a:r>
                        <a:rPr lang="zh-CN" sz="1600" kern="0" dirty="0">
                          <a:solidFill>
                            <a:srgbClr val="00000A"/>
                          </a:solidFill>
                          <a:effectLst/>
                          <a:latin typeface="宋体" panose="02010600030101010101" pitchFamily="2" charset="-122"/>
                          <a:ea typeface="宋体" panose="02010600030101010101" pitchFamily="2" charset="-122"/>
                          <a:cs typeface="宋体" panose="02010600030101010101" pitchFamily="2" charset="-122"/>
                        </a:rPr>
                        <a:t>单项、专项工程</a:t>
                      </a:r>
                      <a:endParaRPr lang="zh-CN" sz="1600" kern="0" dirty="0">
                        <a:solidFill>
                          <a:srgbClr val="00000A"/>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indent="57150" algn="ctr">
                        <a:lnSpc>
                          <a:spcPct val="150000"/>
                        </a:lnSpc>
                        <a:spcAft>
                          <a:spcPts val="0"/>
                        </a:spcAft>
                      </a:pPr>
                      <a:r>
                        <a:rPr lang="zh-CN" sz="1600" kern="0" dirty="0">
                          <a:solidFill>
                            <a:srgbClr val="00000A"/>
                          </a:solidFill>
                          <a:effectLst/>
                          <a:latin typeface="宋体" panose="02010600030101010101" pitchFamily="2" charset="-122"/>
                          <a:ea typeface="宋体" panose="02010600030101010101" pitchFamily="2" charset="-122"/>
                          <a:cs typeface="宋体" panose="02010600030101010101" pitchFamily="2" charset="-122"/>
                        </a:rPr>
                        <a:t>评价项目</a:t>
                      </a:r>
                      <a:endParaRPr lang="zh-CN" sz="1600" kern="0" dirty="0">
                        <a:solidFill>
                          <a:srgbClr val="00000A"/>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rPr>
                        <a:t>穹顶吊装后阶段</a:t>
                      </a:r>
                      <a:endParaRPr lang="zh-CN"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rPr>
                        <a:t>冷态功能试验后阶段</a:t>
                      </a:r>
                      <a:endParaRPr lang="zh-CN"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rPr>
                        <a:t>商运一年后阶段</a:t>
                      </a:r>
                      <a:endParaRPr lang="zh-CN"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1805">
                <a:tc vMerge="1">
                  <a:tcPr/>
                </a:tc>
                <a:tc vMerge="1">
                  <a:tcPr/>
                </a:tc>
                <a:tc>
                  <a:txBody>
                    <a:bodyPr/>
                    <a:lstStyle/>
                    <a:p>
                      <a:pPr algn="ctr">
                        <a:lnSpc>
                          <a:spcPct val="150000"/>
                        </a:lnSpc>
                        <a:spcAft>
                          <a:spcPts val="0"/>
                        </a:spcAft>
                      </a:pPr>
                      <a:r>
                        <a:rPr lang="zh-CN" sz="1600" kern="0">
                          <a:solidFill>
                            <a:srgbClr val="00000A"/>
                          </a:solidFill>
                          <a:effectLst/>
                          <a:latin typeface="宋体" panose="02010600030101010101" pitchFamily="2" charset="-122"/>
                          <a:ea typeface="宋体" panose="02010600030101010101" pitchFamily="2" charset="-122"/>
                          <a:cs typeface="宋体" panose="02010600030101010101" pitchFamily="2" charset="-122"/>
                        </a:rPr>
                        <a:t>权重</a:t>
                      </a:r>
                      <a:r>
                        <a:rPr lang="en-US" sz="1600" kern="0">
                          <a:solidFill>
                            <a:srgbClr val="00000A"/>
                          </a:solidFill>
                          <a:effectLst/>
                          <a:latin typeface="宋体" panose="02010600030101010101" pitchFamily="2" charset="-122"/>
                          <a:ea typeface="宋体" panose="02010600030101010101" pitchFamily="2" charset="-122"/>
                          <a:cs typeface="宋体" panose="02010600030101010101" pitchFamily="2" charset="-122"/>
                        </a:rPr>
                        <a:t>/%</a:t>
                      </a:r>
                      <a:endParaRPr lang="zh-CN" sz="1600" kern="0">
                        <a:solidFill>
                          <a:srgbClr val="00000A"/>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600" kern="0">
                          <a:solidFill>
                            <a:srgbClr val="00000A"/>
                          </a:solidFill>
                          <a:effectLst/>
                          <a:latin typeface="宋体" panose="02010600030101010101" pitchFamily="2" charset="-122"/>
                          <a:ea typeface="宋体" panose="02010600030101010101" pitchFamily="2" charset="-122"/>
                          <a:cs typeface="宋体" panose="02010600030101010101" pitchFamily="2" charset="-122"/>
                        </a:rPr>
                        <a:t>权重</a:t>
                      </a:r>
                      <a:r>
                        <a:rPr lang="en-US" sz="1600" kern="0">
                          <a:solidFill>
                            <a:srgbClr val="00000A"/>
                          </a:solidFill>
                          <a:effectLst/>
                          <a:latin typeface="宋体" panose="02010600030101010101" pitchFamily="2" charset="-122"/>
                          <a:ea typeface="宋体" panose="02010600030101010101" pitchFamily="2" charset="-122"/>
                          <a:cs typeface="宋体" panose="02010600030101010101" pitchFamily="2" charset="-122"/>
                        </a:rPr>
                        <a:t>/%</a:t>
                      </a:r>
                      <a:endParaRPr lang="zh-CN" sz="1600" kern="0">
                        <a:solidFill>
                          <a:srgbClr val="00000A"/>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600" kern="0">
                          <a:solidFill>
                            <a:srgbClr val="00000A"/>
                          </a:solidFill>
                          <a:effectLst/>
                          <a:latin typeface="宋体" panose="02010600030101010101" pitchFamily="2" charset="-122"/>
                          <a:ea typeface="宋体" panose="02010600030101010101" pitchFamily="2" charset="-122"/>
                          <a:cs typeface="宋体" panose="02010600030101010101" pitchFamily="2" charset="-122"/>
                        </a:rPr>
                        <a:t>权重</a:t>
                      </a:r>
                      <a:r>
                        <a:rPr lang="en-US" sz="1600" kern="0">
                          <a:solidFill>
                            <a:srgbClr val="00000A"/>
                          </a:solidFill>
                          <a:effectLst/>
                          <a:latin typeface="宋体" panose="02010600030101010101" pitchFamily="2" charset="-122"/>
                          <a:ea typeface="宋体" panose="02010600030101010101" pitchFamily="2" charset="-122"/>
                          <a:cs typeface="宋体" panose="02010600030101010101" pitchFamily="2" charset="-122"/>
                        </a:rPr>
                        <a:t>/%</a:t>
                      </a:r>
                      <a:endParaRPr lang="zh-CN" sz="1600" kern="0">
                        <a:solidFill>
                          <a:srgbClr val="00000A"/>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2903">
                <a:tc rowSpan="5">
                  <a:txBody>
                    <a:bodyPr/>
                    <a:lstStyle/>
                    <a:p>
                      <a:pPr algn="ctr">
                        <a:lnSpc>
                          <a:spcPct val="150000"/>
                        </a:lnSpc>
                        <a:spcAft>
                          <a:spcPts val="0"/>
                        </a:spcAft>
                      </a:pPr>
                      <a:r>
                        <a:rPr lang="zh-CN"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rPr>
                        <a:t>焊接</a:t>
                      </a:r>
                      <a:endParaRPr lang="zh-CN" sz="1600" kern="100">
                        <a:effectLst/>
                        <a:latin typeface="宋体" panose="02010600030101010101" pitchFamily="2" charset="-122"/>
                        <a:ea typeface="宋体" panose="02010600030101010101" pitchFamily="2" charset="-122"/>
                        <a:cs typeface="宋体" panose="02010600030101010101" pitchFamily="2" charset="-122"/>
                      </a:endParaRPr>
                    </a:p>
                    <a:p>
                      <a:pPr algn="ctr">
                        <a:lnSpc>
                          <a:spcPct val="150000"/>
                        </a:lnSpc>
                        <a:spcAft>
                          <a:spcPts val="0"/>
                        </a:spcAft>
                      </a:pPr>
                      <a:r>
                        <a:rPr lang="zh-CN"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rPr>
                        <a:t>工程</a:t>
                      </a:r>
                      <a:endParaRPr lang="zh-CN" sz="1600" kern="100">
                        <a:effectLst/>
                        <a:latin typeface="宋体" panose="02010600030101010101" pitchFamily="2" charset="-122"/>
                        <a:ea typeface="宋体" panose="02010600030101010101" pitchFamily="2" charset="-122"/>
                        <a:cs typeface="宋体" panose="02010600030101010101" pitchFamily="2" charset="-122"/>
                      </a:endParaRPr>
                    </a:p>
                    <a:p>
                      <a:pPr algn="ctr">
                        <a:lnSpc>
                          <a:spcPct val="150000"/>
                        </a:lnSpc>
                        <a:spcAft>
                          <a:spcPts val="0"/>
                        </a:spcAft>
                      </a:pPr>
                      <a:r>
                        <a:rPr lang="en-US"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rPr>
                        <a:t> </a:t>
                      </a:r>
                      <a:endParaRPr lang="zh-CN" sz="1600" kern="100">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rPr>
                        <a:t>管道焊口</a:t>
                      </a:r>
                      <a:r>
                        <a:rPr lang="en-US"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rPr>
                        <a:t>(</a:t>
                      </a:r>
                      <a:r>
                        <a:rPr lang="zh-CN"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rPr>
                        <a:t>核级、非核级</a:t>
                      </a:r>
                      <a:r>
                        <a:rPr lang="en-US"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rPr>
                        <a:t>)</a:t>
                      </a:r>
                      <a:endParaRPr lang="zh-CN"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rPr>
                        <a:t>20</a:t>
                      </a:r>
                      <a:endParaRPr lang="en-US"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rPr>
                        <a:t>30</a:t>
                      </a:r>
                      <a:endParaRPr lang="en-US"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rPr>
                        <a:t>40</a:t>
                      </a:r>
                      <a:endParaRPr lang="en-US"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2903">
                <a:tc vMerge="1">
                  <a:tcPr/>
                </a:tc>
                <a:tc>
                  <a:txBody>
                    <a:bodyPr/>
                    <a:lstStyle/>
                    <a:p>
                      <a:pPr algn="ctr">
                        <a:lnSpc>
                          <a:spcPct val="150000"/>
                        </a:lnSpc>
                        <a:spcAft>
                          <a:spcPts val="0"/>
                        </a:spcAft>
                      </a:pPr>
                      <a:r>
                        <a:rPr lang="zh-CN"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rPr>
                        <a:t>安全壳</a:t>
                      </a:r>
                      <a:endParaRPr lang="zh-CN"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rPr>
                        <a:t>35</a:t>
                      </a:r>
                      <a:endParaRPr lang="en-US"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rPr>
                        <a:t>20</a:t>
                      </a:r>
                      <a:endParaRPr lang="en-US"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rPr>
                        <a:t>10</a:t>
                      </a:r>
                      <a:endParaRPr lang="en-US"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3095">
                <a:tc vMerge="1">
                  <a:tcPr/>
                </a:tc>
                <a:tc>
                  <a:txBody>
                    <a:bodyPr/>
                    <a:lstStyle/>
                    <a:p>
                      <a:pPr algn="ctr">
                        <a:lnSpc>
                          <a:spcPct val="150000"/>
                        </a:lnSpc>
                        <a:spcAft>
                          <a:spcPts val="0"/>
                        </a:spcAft>
                      </a:pPr>
                      <a:r>
                        <a:rPr lang="zh-CN"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rPr>
                        <a:t>不锈钢覆面</a:t>
                      </a:r>
                      <a:endParaRPr lang="zh-CN"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rPr>
                        <a:t>30</a:t>
                      </a:r>
                      <a:endParaRPr lang="en-US"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rPr>
                        <a:t>15</a:t>
                      </a:r>
                      <a:endParaRPr lang="en-US"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rPr>
                        <a:t>10</a:t>
                      </a:r>
                      <a:endParaRPr lang="en-US"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2903">
                <a:tc vMerge="1">
                  <a:tcPr/>
                </a:tc>
                <a:tc>
                  <a:txBody>
                    <a:bodyPr/>
                    <a:lstStyle/>
                    <a:p>
                      <a:pPr algn="ctr">
                        <a:lnSpc>
                          <a:spcPct val="150000"/>
                        </a:lnSpc>
                        <a:spcAft>
                          <a:spcPts val="0"/>
                        </a:spcAft>
                      </a:pPr>
                      <a:r>
                        <a:rPr lang="zh-CN"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rPr>
                        <a:t>堆内构件</a:t>
                      </a:r>
                      <a:endParaRPr lang="zh-CN"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rPr>
                        <a:t>0</a:t>
                      </a:r>
                      <a:endParaRPr lang="en-US"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rPr>
                        <a:t>25</a:t>
                      </a:r>
                      <a:endParaRPr lang="en-US"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rPr>
                        <a:t>30</a:t>
                      </a:r>
                      <a:endParaRPr lang="en-US"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2903">
                <a:tc vMerge="1">
                  <a:tcPr/>
                </a:tc>
                <a:tc>
                  <a:txBody>
                    <a:bodyPr/>
                    <a:lstStyle/>
                    <a:p>
                      <a:pPr algn="ctr">
                        <a:lnSpc>
                          <a:spcPct val="150000"/>
                        </a:lnSpc>
                        <a:spcAft>
                          <a:spcPts val="0"/>
                        </a:spcAft>
                      </a:pPr>
                      <a:r>
                        <a:rPr lang="zh-CN"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rPr>
                        <a:t>钢结构（重要、土建）</a:t>
                      </a:r>
                      <a:endParaRPr lang="zh-CN"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rPr>
                        <a:t>15</a:t>
                      </a:r>
                      <a:endParaRPr lang="en-US" sz="1600" kern="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rPr>
                        <a:t>10</a:t>
                      </a:r>
                      <a:endParaRPr lang="en-US"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rPr>
                        <a:t>10</a:t>
                      </a:r>
                      <a:endParaRPr lang="en-US" sz="1600" kern="0" dirty="0">
                        <a:solidFill>
                          <a:srgbClr val="FF0000"/>
                        </a:solidFill>
                        <a:effectLst/>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57200" y="850265"/>
            <a:ext cx="8229600" cy="5474335"/>
          </a:xfrm>
        </p:spPr>
        <p:txBody>
          <a:bodyPr>
            <a:normAutofit lnSpcReduction="20000"/>
          </a:bodyPr>
          <a:p>
            <a:pPr marL="0" indent="0">
              <a:buNone/>
            </a:pPr>
            <a:r>
              <a:rPr lang="zh-CN" altLang="en-US"/>
              <a:t>八、质量评价队专业组职责</a:t>
            </a:r>
            <a:endParaRPr lang="zh-CN" altLang="en-US"/>
          </a:p>
          <a:p>
            <a:pPr marL="0" indent="0">
              <a:buNone/>
            </a:pPr>
            <a:r>
              <a:rPr lang="zh-CN" altLang="en-US"/>
              <a:t> </a:t>
            </a:r>
            <a:r>
              <a:rPr lang="en-US" altLang="zh-CN"/>
              <a:t>  1</a:t>
            </a:r>
            <a:r>
              <a:rPr lang="zh-CN" altLang="en-US"/>
              <a:t>、</a:t>
            </a:r>
            <a:r>
              <a:rPr lang="zh-CN" altLang="en-US">
                <a:sym typeface="+mn-ea"/>
              </a:rPr>
              <a:t>专业组</a:t>
            </a:r>
            <a:r>
              <a:rPr lang="zh-CN" altLang="en-US">
                <a:sym typeface="+mn-ea"/>
              </a:rPr>
              <a:t>组长</a:t>
            </a:r>
            <a:r>
              <a:rPr lang="zh-CN" altLang="en-US">
                <a:sym typeface="+mn-ea"/>
              </a:rPr>
              <a:t>职责</a:t>
            </a:r>
            <a:endParaRPr lang="zh-CN" altLang="en-US"/>
          </a:p>
          <a:p>
            <a:pPr marL="914400" lvl="1" indent="-457200">
              <a:buFont typeface="+mj-ea"/>
              <a:buAutoNum type="circleNumDbPlain"/>
            </a:pPr>
            <a:r>
              <a:rPr lang="en-US" altLang="zh-CN" sz="2215"/>
              <a:t> </a:t>
            </a:r>
            <a:r>
              <a:rPr lang="en-US" altLang="zh-CN" sz="2215">
                <a:latin typeface="宋体" panose="02010600030101010101" pitchFamily="2" charset="-122"/>
                <a:ea typeface="宋体" panose="02010600030101010101" pitchFamily="2" charset="-122"/>
                <a:cs typeface="宋体" panose="02010600030101010101" pitchFamily="2" charset="-122"/>
              </a:rPr>
              <a:t>  </a:t>
            </a:r>
            <a:r>
              <a:rPr lang="zh-CN" altLang="en-US" sz="2215">
                <a:latin typeface="宋体" panose="02010600030101010101" pitchFamily="2" charset="-122"/>
                <a:ea typeface="宋体" panose="02010600030101010101" pitchFamily="2" charset="-122"/>
                <a:cs typeface="宋体" panose="02010600030101010101" pitchFamily="2" charset="-122"/>
              </a:rPr>
              <a:t>提前组织小组成员熟悉受评单位提交的《工程施工质量评价自评报告》；</a:t>
            </a:r>
            <a:endParaRPr lang="zh-CN" altLang="en-US" sz="2215">
              <a:latin typeface="宋体" panose="02010600030101010101" pitchFamily="2" charset="-122"/>
              <a:ea typeface="宋体" panose="02010600030101010101" pitchFamily="2" charset="-122"/>
              <a:cs typeface="宋体" panose="02010600030101010101" pitchFamily="2" charset="-122"/>
            </a:endParaRPr>
          </a:p>
          <a:p>
            <a:pPr marL="914400" lvl="1" indent="-457200">
              <a:buFont typeface="+mj-ea"/>
              <a:buAutoNum type="circleNumDbPlain"/>
            </a:pPr>
            <a:r>
              <a:rPr lang="en-US" altLang="zh-CN" sz="2215">
                <a:latin typeface="宋体" panose="02010600030101010101" pitchFamily="2" charset="-122"/>
                <a:ea typeface="宋体" panose="02010600030101010101" pitchFamily="2" charset="-122"/>
                <a:cs typeface="宋体" panose="02010600030101010101" pitchFamily="2" charset="-122"/>
              </a:rPr>
              <a:t>  </a:t>
            </a:r>
            <a:r>
              <a:rPr lang="zh-CN" altLang="en-US" sz="2215">
                <a:latin typeface="宋体" panose="02010600030101010101" pitchFamily="2" charset="-122"/>
                <a:ea typeface="宋体" panose="02010600030101010101" pitchFamily="2" charset="-122"/>
                <a:cs typeface="宋体" panose="02010600030101010101" pitchFamily="2" charset="-122"/>
              </a:rPr>
              <a:t>制定小组质量评价活动分工和工作计划；</a:t>
            </a:r>
            <a:endParaRPr lang="zh-CN" altLang="en-US" sz="2215">
              <a:latin typeface="宋体" panose="02010600030101010101" pitchFamily="2" charset="-122"/>
              <a:ea typeface="宋体" panose="02010600030101010101" pitchFamily="2" charset="-122"/>
              <a:cs typeface="宋体" panose="02010600030101010101" pitchFamily="2" charset="-122"/>
            </a:endParaRPr>
          </a:p>
          <a:p>
            <a:pPr marL="914400" lvl="1" indent="-457200">
              <a:buFont typeface="+mj-ea"/>
              <a:buAutoNum type="circleNumDbPlain"/>
            </a:pPr>
            <a:r>
              <a:rPr lang="en-US" altLang="zh-CN" sz="2215">
                <a:latin typeface="宋体" panose="02010600030101010101" pitchFamily="2" charset="-122"/>
                <a:ea typeface="宋体" panose="02010600030101010101" pitchFamily="2" charset="-122"/>
                <a:cs typeface="宋体" panose="02010600030101010101" pitchFamily="2" charset="-122"/>
              </a:rPr>
              <a:t>  </a:t>
            </a:r>
            <a:r>
              <a:rPr lang="zh-CN" altLang="en-US" sz="2215">
                <a:latin typeface="宋体" panose="02010600030101010101" pitchFamily="2" charset="-122"/>
                <a:ea typeface="宋体" panose="02010600030101010101" pitchFamily="2" charset="-122"/>
                <a:cs typeface="宋体" panose="02010600030101010101" pitchFamily="2" charset="-122"/>
              </a:rPr>
              <a:t>提出需澄清的问题和意见；</a:t>
            </a:r>
            <a:endParaRPr lang="zh-CN" altLang="en-US" sz="2215">
              <a:latin typeface="宋体" panose="02010600030101010101" pitchFamily="2" charset="-122"/>
              <a:ea typeface="宋体" panose="02010600030101010101" pitchFamily="2" charset="-122"/>
              <a:cs typeface="宋体" panose="02010600030101010101" pitchFamily="2" charset="-122"/>
            </a:endParaRPr>
          </a:p>
          <a:p>
            <a:pPr marL="914400" lvl="1" indent="-457200">
              <a:buFont typeface="+mj-ea"/>
              <a:buAutoNum type="circleNumDbPlain"/>
            </a:pPr>
            <a:r>
              <a:rPr lang="en-US" altLang="zh-CN" sz="2215">
                <a:latin typeface="宋体" panose="02010600030101010101" pitchFamily="2" charset="-122"/>
                <a:ea typeface="宋体" panose="02010600030101010101" pitchFamily="2" charset="-122"/>
                <a:cs typeface="宋体" panose="02010600030101010101" pitchFamily="2" charset="-122"/>
              </a:rPr>
              <a:t>  </a:t>
            </a:r>
            <a:r>
              <a:rPr lang="zh-CN" altLang="en-US" sz="2215">
                <a:latin typeface="宋体" panose="02010600030101010101" pitchFamily="2" charset="-122"/>
                <a:ea typeface="宋体" panose="02010600030101010101" pitchFamily="2" charset="-122"/>
                <a:cs typeface="宋体" panose="02010600030101010101" pitchFamily="2" charset="-122"/>
              </a:rPr>
              <a:t>组织完成小组质量评价活动；</a:t>
            </a:r>
            <a:endParaRPr lang="zh-CN" altLang="en-US" sz="2215">
              <a:latin typeface="宋体" panose="02010600030101010101" pitchFamily="2" charset="-122"/>
              <a:ea typeface="宋体" panose="02010600030101010101" pitchFamily="2" charset="-122"/>
              <a:cs typeface="宋体" panose="02010600030101010101" pitchFamily="2" charset="-122"/>
            </a:endParaRPr>
          </a:p>
          <a:p>
            <a:pPr marL="914400" lvl="1" indent="-457200">
              <a:buFont typeface="+mj-ea"/>
              <a:buAutoNum type="circleNumDbPlain"/>
            </a:pPr>
            <a:r>
              <a:rPr lang="en-US" altLang="zh-CN" sz="2215">
                <a:latin typeface="宋体" panose="02010600030101010101" pitchFamily="2" charset="-122"/>
                <a:ea typeface="宋体" panose="02010600030101010101" pitchFamily="2" charset="-122"/>
                <a:cs typeface="宋体" panose="02010600030101010101" pitchFamily="2" charset="-122"/>
              </a:rPr>
              <a:t>  </a:t>
            </a:r>
            <a:r>
              <a:rPr lang="zh-CN" altLang="en-US" sz="2215">
                <a:latin typeface="宋体" panose="02010600030101010101" pitchFamily="2" charset="-122"/>
                <a:ea typeface="宋体" panose="02010600030101010101" pitchFamily="2" charset="-122"/>
                <a:cs typeface="宋体" panose="02010600030101010101" pitchFamily="2" charset="-122"/>
              </a:rPr>
              <a:t>参加质量评价队每日例会和专项会议；</a:t>
            </a:r>
            <a:endParaRPr lang="zh-CN" altLang="en-US" sz="2215">
              <a:latin typeface="宋体" panose="02010600030101010101" pitchFamily="2" charset="-122"/>
              <a:ea typeface="宋体" panose="02010600030101010101" pitchFamily="2" charset="-122"/>
              <a:cs typeface="宋体" panose="02010600030101010101" pitchFamily="2" charset="-122"/>
            </a:endParaRPr>
          </a:p>
          <a:p>
            <a:pPr marL="914400" lvl="1" indent="-457200">
              <a:buFont typeface="+mj-ea"/>
              <a:buAutoNum type="circleNumDbPlain"/>
            </a:pPr>
            <a:r>
              <a:rPr lang="en-US" altLang="zh-CN" sz="2215">
                <a:latin typeface="宋体" panose="02010600030101010101" pitchFamily="2" charset="-122"/>
                <a:ea typeface="宋体" panose="02010600030101010101" pitchFamily="2" charset="-122"/>
                <a:cs typeface="宋体" panose="02010600030101010101" pitchFamily="2" charset="-122"/>
              </a:rPr>
              <a:t>  </a:t>
            </a:r>
            <a:r>
              <a:rPr lang="zh-CN" altLang="en-US" sz="2215">
                <a:latin typeface="宋体" panose="02010600030101010101" pitchFamily="2" charset="-122"/>
                <a:ea typeface="宋体" panose="02010600030101010101" pitchFamily="2" charset="-122"/>
                <a:cs typeface="宋体" panose="02010600030101010101" pitchFamily="2" charset="-122"/>
              </a:rPr>
              <a:t>协调解决小组质量评价活动过程中的问题；</a:t>
            </a:r>
            <a:endParaRPr lang="zh-CN" altLang="en-US" sz="2215">
              <a:latin typeface="宋体" panose="02010600030101010101" pitchFamily="2" charset="-122"/>
              <a:ea typeface="宋体" panose="02010600030101010101" pitchFamily="2" charset="-122"/>
              <a:cs typeface="宋体" panose="02010600030101010101" pitchFamily="2" charset="-122"/>
            </a:endParaRPr>
          </a:p>
          <a:p>
            <a:pPr marL="914400" lvl="1" indent="-457200">
              <a:buFont typeface="+mj-ea"/>
              <a:buAutoNum type="circleNumDbPlain"/>
            </a:pPr>
            <a:r>
              <a:rPr lang="en-US" altLang="zh-CN" sz="2215">
                <a:latin typeface="宋体" panose="02010600030101010101" pitchFamily="2" charset="-122"/>
                <a:ea typeface="宋体" panose="02010600030101010101" pitchFamily="2" charset="-122"/>
                <a:cs typeface="宋体" panose="02010600030101010101" pitchFamily="2" charset="-122"/>
              </a:rPr>
              <a:t>  </a:t>
            </a:r>
            <a:r>
              <a:rPr lang="zh-CN" altLang="en-US" sz="2215">
                <a:latin typeface="宋体" panose="02010600030101010101" pitchFamily="2" charset="-122"/>
                <a:ea typeface="宋体" panose="02010600030101010101" pitchFamily="2" charset="-122"/>
                <a:cs typeface="宋体" panose="02010600030101010101" pitchFamily="2" charset="-122"/>
              </a:rPr>
              <a:t>负责编写小组质量评价报告；</a:t>
            </a:r>
            <a:endParaRPr lang="zh-CN" altLang="en-US" sz="2215">
              <a:latin typeface="宋体" panose="02010600030101010101" pitchFamily="2" charset="-122"/>
              <a:ea typeface="宋体" panose="02010600030101010101" pitchFamily="2" charset="-122"/>
              <a:cs typeface="宋体" panose="02010600030101010101" pitchFamily="2" charset="-122"/>
            </a:endParaRPr>
          </a:p>
          <a:p>
            <a:pPr marL="914400" lvl="1" indent="-457200">
              <a:buFont typeface="+mj-ea"/>
              <a:buAutoNum type="circleNumDbPlain"/>
            </a:pPr>
            <a:r>
              <a:rPr lang="en-US" altLang="zh-CN" sz="2215">
                <a:latin typeface="宋体" panose="02010600030101010101" pitchFamily="2" charset="-122"/>
                <a:ea typeface="宋体" panose="02010600030101010101" pitchFamily="2" charset="-122"/>
                <a:cs typeface="宋体" panose="02010600030101010101" pitchFamily="2" charset="-122"/>
              </a:rPr>
              <a:t>  </a:t>
            </a:r>
            <a:r>
              <a:rPr lang="zh-CN" altLang="en-US" sz="2215">
                <a:latin typeface="宋体" panose="02010600030101010101" pitchFamily="2" charset="-122"/>
                <a:ea typeface="宋体" panose="02010600030101010101" pitchFamily="2" charset="-122"/>
                <a:cs typeface="宋体" panose="02010600030101010101" pitchFamily="2" charset="-122"/>
              </a:rPr>
              <a:t>配合完成总体质量评价报告；</a:t>
            </a:r>
            <a:endParaRPr lang="zh-CN" altLang="en-US" sz="2215">
              <a:latin typeface="宋体" panose="02010600030101010101" pitchFamily="2" charset="-122"/>
              <a:ea typeface="宋体" panose="02010600030101010101" pitchFamily="2" charset="-122"/>
              <a:cs typeface="宋体" panose="02010600030101010101" pitchFamily="2" charset="-122"/>
            </a:endParaRPr>
          </a:p>
          <a:p>
            <a:pPr marL="914400" lvl="1" indent="-457200">
              <a:buFont typeface="+mj-ea"/>
              <a:buAutoNum type="circleNumDbPlain"/>
            </a:pPr>
            <a:r>
              <a:rPr lang="en-US" altLang="zh-CN" sz="2215">
                <a:latin typeface="宋体" panose="02010600030101010101" pitchFamily="2" charset="-122"/>
                <a:ea typeface="宋体" panose="02010600030101010101" pitchFamily="2" charset="-122"/>
                <a:cs typeface="宋体" panose="02010600030101010101" pitchFamily="2" charset="-122"/>
              </a:rPr>
              <a:t>  </a:t>
            </a:r>
            <a:r>
              <a:rPr lang="zh-CN" altLang="en-US" sz="2215">
                <a:latin typeface="宋体" panose="02010600030101010101" pitchFamily="2" charset="-122"/>
                <a:ea typeface="宋体" panose="02010600030101010101" pitchFamily="2" charset="-122"/>
                <a:cs typeface="宋体" panose="02010600030101010101" pitchFamily="2" charset="-122"/>
              </a:rPr>
              <a:t>做好质量评价活动的经验反馈</a:t>
            </a:r>
            <a:endParaRPr lang="zh-CN" altLang="en-US" sz="2215">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57200" y="908685"/>
            <a:ext cx="8229600" cy="5670550"/>
          </a:xfrm>
        </p:spPr>
        <p:txBody>
          <a:bodyPr>
            <a:normAutofit lnSpcReduction="20000"/>
          </a:bodyPr>
          <a:p>
            <a:pPr marL="0" indent="0">
              <a:buNone/>
            </a:pPr>
            <a:r>
              <a:rPr lang="en-US" altLang="zh-CN"/>
              <a:t>2</a:t>
            </a:r>
            <a:r>
              <a:rPr lang="zh-CN" altLang="en-US"/>
              <a:t>、质量评价队组员职责</a:t>
            </a:r>
            <a:endParaRPr lang="zh-CN" altLang="en-US"/>
          </a:p>
          <a:p>
            <a:pPr marL="457200" indent="-457200">
              <a:buFont typeface="+mj-ea"/>
              <a:buAutoNum type="circleNumDbPlain"/>
            </a:pPr>
            <a:r>
              <a:rPr lang="zh-CN" altLang="en-US" sz="2400">
                <a:latin typeface="宋体" panose="02010600030101010101" pitchFamily="2" charset="-122"/>
                <a:ea typeface="宋体" panose="02010600030101010101" pitchFamily="2" charset="-122"/>
                <a:cs typeface="宋体" panose="02010600030101010101" pitchFamily="2" charset="-122"/>
              </a:rPr>
              <a:t>熟悉评价流程，并根据分工做好评价准备；</a:t>
            </a:r>
            <a:endParaRPr lang="zh-CN" altLang="en-US" sz="2400">
              <a:latin typeface="宋体" panose="02010600030101010101" pitchFamily="2" charset="-122"/>
              <a:ea typeface="宋体" panose="02010600030101010101" pitchFamily="2" charset="-122"/>
              <a:cs typeface="宋体" panose="02010600030101010101" pitchFamily="2" charset="-122"/>
            </a:endParaRPr>
          </a:p>
          <a:p>
            <a:pPr marL="457200" indent="-457200">
              <a:buFont typeface="+mj-ea"/>
              <a:buAutoNum type="circleNumDbPlain"/>
            </a:pPr>
            <a:r>
              <a:rPr lang="zh-CN" altLang="en-US" sz="2400">
                <a:latin typeface="宋体" panose="02010600030101010101" pitchFamily="2" charset="-122"/>
                <a:ea typeface="宋体" panose="02010600030101010101" pitchFamily="2" charset="-122"/>
                <a:cs typeface="宋体" panose="02010600030101010101" pitchFamily="2" charset="-122"/>
              </a:rPr>
              <a:t>熟悉《工程施工质量评价自评报告》，并提出需澄清的相关问题和意见；</a:t>
            </a:r>
            <a:endParaRPr lang="zh-CN" altLang="en-US" sz="2400">
              <a:latin typeface="宋体" panose="02010600030101010101" pitchFamily="2" charset="-122"/>
              <a:ea typeface="宋体" panose="02010600030101010101" pitchFamily="2" charset="-122"/>
              <a:cs typeface="宋体" panose="02010600030101010101" pitchFamily="2" charset="-122"/>
            </a:endParaRPr>
          </a:p>
          <a:p>
            <a:pPr marL="457200" indent="-457200">
              <a:buFont typeface="+mj-ea"/>
              <a:buAutoNum type="circleNumDbPlain"/>
            </a:pPr>
            <a:r>
              <a:rPr lang="zh-CN" altLang="en-US" sz="2400">
                <a:latin typeface="宋体" panose="02010600030101010101" pitchFamily="2" charset="-122"/>
                <a:ea typeface="宋体" panose="02010600030101010101" pitchFamily="2" charset="-122"/>
                <a:cs typeface="宋体" panose="02010600030101010101" pitchFamily="2" charset="-122"/>
              </a:rPr>
              <a:t>在组长的统一安排下完成本人的质量评价活动；</a:t>
            </a:r>
            <a:endParaRPr lang="zh-CN" altLang="en-US" sz="2400">
              <a:latin typeface="宋体" panose="02010600030101010101" pitchFamily="2" charset="-122"/>
              <a:ea typeface="宋体" panose="02010600030101010101" pitchFamily="2" charset="-122"/>
              <a:cs typeface="宋体" panose="02010600030101010101" pitchFamily="2" charset="-122"/>
            </a:endParaRPr>
          </a:p>
          <a:p>
            <a:pPr marL="457200" indent="-457200">
              <a:buFont typeface="+mj-ea"/>
              <a:buAutoNum type="circleNumDbPlain"/>
            </a:pPr>
            <a:r>
              <a:rPr lang="zh-CN" altLang="en-US" sz="2400">
                <a:latin typeface="宋体" panose="02010600030101010101" pitchFamily="2" charset="-122"/>
                <a:ea typeface="宋体" panose="02010600030101010101" pitchFamily="2" charset="-122"/>
                <a:cs typeface="宋体" panose="02010600030101010101" pitchFamily="2" charset="-122"/>
              </a:rPr>
              <a:t>协助组长编写小组质量评价报告。</a:t>
            </a:r>
            <a:endParaRPr lang="zh-CN" altLang="en-US" sz="2400">
              <a:latin typeface="宋体" panose="02010600030101010101" pitchFamily="2" charset="-122"/>
              <a:ea typeface="宋体" panose="02010600030101010101" pitchFamily="2" charset="-122"/>
              <a:cs typeface="宋体" panose="02010600030101010101" pitchFamily="2" charset="-122"/>
            </a:endParaRPr>
          </a:p>
          <a:p>
            <a:pPr marL="457200" indent="-457200">
              <a:buNone/>
            </a:pPr>
            <a:r>
              <a:rPr lang="zh-CN" altLang="en-US" sz="2400" b="1">
                <a:latin typeface="宋体" panose="02010600030101010101" pitchFamily="2" charset="-122"/>
                <a:ea typeface="宋体" panose="02010600030101010101" pitchFamily="2" charset="-122"/>
                <a:cs typeface="宋体" panose="02010600030101010101" pitchFamily="2" charset="-122"/>
              </a:rPr>
              <a:t>九、</a:t>
            </a:r>
            <a:r>
              <a:rPr lang="en-US" altLang="zh-CN" sz="2400" b="1">
                <a:latin typeface="宋体" panose="02010600030101010101" pitchFamily="2" charset="-122"/>
                <a:ea typeface="宋体" panose="02010600030101010101" pitchFamily="2" charset="-122"/>
                <a:cs typeface="宋体" panose="02010600030101010101" pitchFamily="2" charset="-122"/>
              </a:rPr>
              <a:t> </a:t>
            </a:r>
            <a:r>
              <a:rPr lang="zh-CN" altLang="en-US" sz="2400" b="1">
                <a:latin typeface="宋体" panose="02010600030101010101" pitchFamily="2" charset="-122"/>
                <a:ea typeface="宋体" panose="02010600030101010101" pitchFamily="2" charset="-122"/>
                <a:cs typeface="宋体" panose="02010600030101010101" pitchFamily="2" charset="-122"/>
              </a:rPr>
              <a:t>实施评价</a:t>
            </a:r>
            <a:endParaRPr lang="zh-CN" altLang="en-US" sz="2400" b="1">
              <a:latin typeface="宋体" panose="02010600030101010101" pitchFamily="2" charset="-122"/>
              <a:ea typeface="宋体" panose="02010600030101010101" pitchFamily="2" charset="-122"/>
              <a:cs typeface="宋体" panose="02010600030101010101" pitchFamily="2" charset="-122"/>
            </a:endParaRPr>
          </a:p>
          <a:p>
            <a:pPr marL="457200" indent="-457200">
              <a:buNone/>
            </a:pPr>
            <a:r>
              <a:rPr lang="en-US" altLang="zh-CN" sz="2400">
                <a:latin typeface="宋体" panose="02010600030101010101" pitchFamily="2" charset="-122"/>
                <a:ea typeface="宋体" panose="02010600030101010101" pitchFamily="2" charset="-122"/>
                <a:cs typeface="宋体" panose="02010600030101010101" pitchFamily="2" charset="-122"/>
              </a:rPr>
              <a:t>       </a:t>
            </a:r>
            <a:r>
              <a:rPr lang="zh-CN" altLang="en-US" sz="2400">
                <a:latin typeface="宋体" panose="02010600030101010101" pitchFamily="2" charset="-122"/>
                <a:ea typeface="宋体" panose="02010600030101010101" pitchFamily="2" charset="-122"/>
                <a:cs typeface="宋体" panose="02010600030101010101" pitchFamily="2" charset="-122"/>
              </a:rPr>
              <a:t>质量评价队对核电工程实体质量和现场管理进行文件审阅、现场实体质量和观感质量评价等活动，并填写质量评价日报（见附件 3）、发现问题记录单（见附件 4），需要澄清和答复的内容应及时填写澄清通知单（见附件 5），并发给受评单位。</a:t>
            </a:r>
            <a:endParaRPr lang="zh-CN" altLang="en-US" sz="2400">
              <a:latin typeface="宋体" panose="02010600030101010101" pitchFamily="2" charset="-122"/>
              <a:ea typeface="宋体" panose="02010600030101010101" pitchFamily="2" charset="-122"/>
              <a:cs typeface="宋体" panose="02010600030101010101" pitchFamily="2" charset="-122"/>
            </a:endParaRPr>
          </a:p>
          <a:p>
            <a:pPr marL="457200" indent="-457200">
              <a:buNone/>
            </a:pPr>
            <a:r>
              <a:rPr lang="en-US" altLang="zh-CN" sz="2400">
                <a:latin typeface="宋体" panose="02010600030101010101" pitchFamily="2" charset="-122"/>
                <a:ea typeface="宋体" panose="02010600030101010101" pitchFamily="2" charset="-122"/>
                <a:cs typeface="宋体" panose="02010600030101010101" pitchFamily="2" charset="-122"/>
              </a:rPr>
              <a:t> </a:t>
            </a:r>
            <a:r>
              <a:rPr lang="en-US" altLang="zh-CN" sz="2400" b="1">
                <a:latin typeface="宋体" panose="02010600030101010101" pitchFamily="2" charset="-122"/>
                <a:ea typeface="宋体" panose="02010600030101010101" pitchFamily="2" charset="-122"/>
                <a:cs typeface="宋体" panose="02010600030101010101" pitchFamily="2" charset="-122"/>
              </a:rPr>
              <a:t>1</a:t>
            </a:r>
            <a:r>
              <a:rPr lang="zh-CN" altLang="en-US" sz="2400" b="1">
                <a:latin typeface="宋体" panose="02010600030101010101" pitchFamily="2" charset="-122"/>
                <a:ea typeface="宋体" panose="02010600030101010101" pitchFamily="2" charset="-122"/>
                <a:cs typeface="宋体" panose="02010600030101010101" pitchFamily="2" charset="-122"/>
              </a:rPr>
              <a:t>、</a:t>
            </a:r>
            <a:r>
              <a:rPr lang="zh-CN" altLang="en-US" sz="2400" b="1">
                <a:latin typeface="宋体" panose="02010600030101010101" pitchFamily="2" charset="-122"/>
                <a:ea typeface="宋体" panose="02010600030101010101" pitchFamily="2" charset="-122"/>
                <a:cs typeface="宋体" panose="02010600030101010101" pitchFamily="2" charset="-122"/>
                <a:sym typeface="+mn-ea"/>
              </a:rPr>
              <a:t>质量评价日报填写</a:t>
            </a:r>
            <a:endParaRPr lang="zh-CN" altLang="en-US" sz="2400">
              <a:latin typeface="宋体" panose="02010600030101010101" pitchFamily="2" charset="-122"/>
              <a:ea typeface="宋体" panose="02010600030101010101" pitchFamily="2" charset="-122"/>
              <a:cs typeface="宋体" panose="02010600030101010101" pitchFamily="2" charset="-122"/>
              <a:sym typeface="+mn-ea"/>
            </a:endParaRPr>
          </a:p>
          <a:p>
            <a:pPr marL="457200" indent="-457200">
              <a:buNone/>
            </a:pPr>
            <a:r>
              <a:rPr lang="en-US" altLang="zh-CN" sz="2400" kern="100" dirty="0">
                <a:latin typeface="Times New Roman" panose="02020603050405020304"/>
                <a:ea typeface="宋体" panose="02010600030101010101" pitchFamily="2" charset="-122"/>
                <a:sym typeface="+mn-ea"/>
              </a:rPr>
              <a:t>    </a:t>
            </a:r>
            <a:r>
              <a:rPr lang="zh-CN" altLang="en-US" sz="2400" kern="100" dirty="0">
                <a:latin typeface="Times New Roman" panose="02020603050405020304"/>
                <a:ea typeface="宋体" panose="02010600030101010101" pitchFamily="2" charset="-122"/>
                <a:sym typeface="+mn-ea"/>
              </a:rPr>
              <a:t>包括：</a:t>
            </a:r>
            <a:r>
              <a:rPr lang="zh-CN" sz="2400" kern="100" dirty="0">
                <a:latin typeface="Times New Roman" panose="02020603050405020304"/>
                <a:ea typeface="宋体" panose="02010600030101010101" pitchFamily="2" charset="-122"/>
                <a:sym typeface="+mn-ea"/>
              </a:rPr>
              <a:t>当日工作进展、明日工作安排、重点关注的问题或事项、良好实践。并填写工作内容、计划完成情况等。</a:t>
            </a:r>
            <a:endParaRPr lang="zh-CN" sz="2400" kern="100" dirty="0">
              <a:latin typeface="Times New Roman" panose="02020603050405020304"/>
              <a:ea typeface="宋体" panose="02010600030101010101" pitchFamily="2" charset="-122"/>
            </a:endParaRPr>
          </a:p>
          <a:p>
            <a:pPr marL="457200" indent="-457200">
              <a:buNone/>
            </a:pPr>
            <a:endParaRPr lang="zh-CN" sz="2400" kern="100" dirty="0">
              <a:latin typeface="Times New Roman" panose="02020603050405020304"/>
              <a:ea typeface="宋体" panose="02010600030101010101" pitchFamily="2" charset="-122"/>
            </a:endParaRPr>
          </a:p>
          <a:p>
            <a:pPr marL="457200" indent="-457200">
              <a:buNone/>
            </a:pPr>
            <a:endParaRPr lang="zh-CN" sz="2400" kern="100" dirty="0">
              <a:latin typeface="Times New Roman" panose="02020603050405020304"/>
              <a:ea typeface="宋体" panose="02010600030101010101" pitchFamily="2" charset="-122"/>
            </a:endParaRPr>
          </a:p>
          <a:p>
            <a:pPr marL="457200" indent="-457200">
              <a:buNone/>
            </a:pPr>
            <a:endParaRPr lang="zh-CN" altLang="en-US" sz="24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custDataLst>
              <p:tags r:id="rId1"/>
            </p:custDataLst>
          </p:nvPr>
        </p:nvGraphicFramePr>
        <p:xfrm>
          <a:off x="755576" y="1340768"/>
          <a:ext cx="7632848" cy="5156200"/>
        </p:xfrm>
        <a:graphic>
          <a:graphicData uri="http://schemas.openxmlformats.org/drawingml/2006/table">
            <a:tbl>
              <a:tblPr/>
              <a:tblGrid>
                <a:gridCol w="637716"/>
                <a:gridCol w="1542659"/>
                <a:gridCol w="4033688"/>
                <a:gridCol w="1418785"/>
              </a:tblGrid>
              <a:tr h="360720">
                <a:tc gridSpan="4">
                  <a:txBody>
                    <a:bodyPr/>
                    <a:lstStyle/>
                    <a:p>
                      <a:pPr algn="l">
                        <a:lnSpc>
                          <a:spcPts val="2900"/>
                        </a:lnSpc>
                        <a:spcAft>
                          <a:spcPts val="0"/>
                        </a:spcAft>
                      </a:pPr>
                      <a:r>
                        <a:rPr lang="zh-CN" sz="1400" kern="100" dirty="0">
                          <a:latin typeface="Times New Roman" panose="02020603050405020304"/>
                          <a:ea typeface="宋体" panose="02010600030101010101" pitchFamily="2" charset="-122"/>
                        </a:rPr>
                        <a:t>工程名称：</a:t>
                      </a:r>
                      <a:endParaRPr lang="zh-CN" sz="1400" kern="100" dirty="0">
                        <a:latin typeface="Times New Roman" panose="02020603050405020304"/>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r>
              <a:tr h="359360">
                <a:tc>
                  <a:txBody>
                    <a:bodyPr/>
                    <a:lstStyle/>
                    <a:p>
                      <a:pPr algn="ctr">
                        <a:lnSpc>
                          <a:spcPts val="2900"/>
                        </a:lnSpc>
                        <a:spcAft>
                          <a:spcPts val="0"/>
                        </a:spcAft>
                      </a:pPr>
                      <a:r>
                        <a:rPr lang="zh-CN" sz="1400" kern="100" dirty="0">
                          <a:latin typeface="Times New Roman" panose="02020603050405020304"/>
                          <a:ea typeface="宋体" panose="02010600030101010101" pitchFamily="2" charset="-122"/>
                        </a:rPr>
                        <a:t>序号</a:t>
                      </a:r>
                      <a:endParaRPr lang="zh-CN" sz="1400" kern="100" dirty="0">
                        <a:latin typeface="Times New Roman" panose="02020603050405020304"/>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r>
                        <a:rPr lang="zh-CN" sz="1400" kern="100" dirty="0">
                          <a:latin typeface="Times New Roman" panose="02020603050405020304"/>
                          <a:ea typeface="宋体" panose="02010600030101010101" pitchFamily="2" charset="-122"/>
                        </a:rPr>
                        <a:t>专业组</a:t>
                      </a:r>
                      <a:endParaRPr lang="zh-CN" sz="1400" kern="100" dirty="0">
                        <a:latin typeface="Times New Roman" panose="02020603050405020304"/>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r>
                        <a:rPr lang="zh-CN" sz="1400" kern="100" dirty="0">
                          <a:latin typeface="Times New Roman" panose="02020603050405020304"/>
                          <a:ea typeface="宋体" panose="02010600030101010101" pitchFamily="2" charset="-122"/>
                        </a:rPr>
                        <a:t>工作内容</a:t>
                      </a:r>
                      <a:endParaRPr lang="zh-CN" sz="1400" kern="100" dirty="0">
                        <a:latin typeface="Times New Roman" panose="02020603050405020304"/>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r>
                        <a:rPr lang="zh-CN" sz="1400" kern="100" dirty="0">
                          <a:latin typeface="Times New Roman" panose="02020603050405020304"/>
                          <a:ea typeface="宋体" panose="02010600030101010101" pitchFamily="2" charset="-122"/>
                        </a:rPr>
                        <a:t>计划完成情况</a:t>
                      </a:r>
                      <a:endParaRPr lang="zh-CN" sz="1400" kern="100" dirty="0">
                        <a:latin typeface="Times New Roman" panose="02020603050405020304"/>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032">
                <a:tc gridSpan="4">
                  <a:txBody>
                    <a:bodyPr/>
                    <a:lstStyle/>
                    <a:p>
                      <a:pPr algn="l">
                        <a:lnSpc>
                          <a:spcPts val="2900"/>
                        </a:lnSpc>
                        <a:spcAft>
                          <a:spcPts val="0"/>
                        </a:spcAft>
                      </a:pPr>
                      <a:r>
                        <a:rPr lang="zh-CN" sz="1400" kern="100" dirty="0">
                          <a:latin typeface="Times New Roman" panose="02020603050405020304"/>
                          <a:ea typeface="宋体" panose="02010600030101010101" pitchFamily="2" charset="-122"/>
                        </a:rPr>
                        <a:t>一、当日工作进展</a:t>
                      </a:r>
                      <a:endParaRPr lang="zh-CN" sz="1400" kern="100" dirty="0">
                        <a:latin typeface="Times New Roman" panose="02020603050405020304"/>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r>
              <a:tr h="260278">
                <a:tc>
                  <a:txBody>
                    <a:bodyPr/>
                    <a:lstStyle/>
                    <a:p>
                      <a:pPr algn="ctr">
                        <a:lnSpc>
                          <a:spcPts val="2900"/>
                        </a:lnSpc>
                        <a:spcAft>
                          <a:spcPts val="0"/>
                        </a:spcAft>
                      </a:pPr>
                      <a:r>
                        <a:rPr lang="en-US" sz="1400" kern="100">
                          <a:latin typeface="宋体" panose="02010600030101010101" pitchFamily="2" charset="-122"/>
                          <a:ea typeface="宋体" panose="02010600030101010101" pitchFamily="2" charset="-122"/>
                        </a:rPr>
                        <a:t>1</a:t>
                      </a:r>
                      <a:endParaRPr lang="zh-CN" sz="1400" kern="100">
                        <a:latin typeface="Times New Roman" panose="02020603050405020304"/>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400" kern="100">
                        <a:latin typeface="宋体" panose="02010600030101010101" pitchFamily="2" charset="-122"/>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400" kern="100" dirty="0">
                        <a:latin typeface="宋体" panose="02010600030101010101" pitchFamily="2" charset="-122"/>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00" kern="100">
                        <a:latin typeface="宋体" panose="02010600030101010101" pitchFamily="2" charset="-122"/>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18">
                <a:tc>
                  <a:txBody>
                    <a:bodyPr/>
                    <a:lstStyle/>
                    <a:p>
                      <a:pPr algn="ctr">
                        <a:lnSpc>
                          <a:spcPts val="2900"/>
                        </a:lnSpc>
                        <a:spcAft>
                          <a:spcPts val="0"/>
                        </a:spcAft>
                      </a:pPr>
                      <a:r>
                        <a:rPr lang="en-US" sz="1400" kern="100" dirty="0">
                          <a:latin typeface="宋体" panose="02010600030101010101" pitchFamily="2" charset="-122"/>
                          <a:ea typeface="宋体" panose="02010600030101010101" pitchFamily="2" charset="-122"/>
                        </a:rPr>
                        <a:t>2</a:t>
                      </a:r>
                      <a:endParaRPr lang="zh-CN" sz="1400" kern="100" dirty="0">
                        <a:latin typeface="Times New Roman" panose="02020603050405020304"/>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400" kern="100">
                        <a:latin typeface="宋体" panose="02010600030101010101" pitchFamily="2" charset="-122"/>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400" kern="100" dirty="0">
                        <a:latin typeface="宋体" panose="02010600030101010101" pitchFamily="2" charset="-122"/>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00" kern="100">
                        <a:latin typeface="宋体" panose="02010600030101010101" pitchFamily="2" charset="-122"/>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8300">
                <a:tc gridSpan="4">
                  <a:txBody>
                    <a:bodyPr/>
                    <a:lstStyle/>
                    <a:p>
                      <a:pPr algn="l">
                        <a:lnSpc>
                          <a:spcPts val="2900"/>
                        </a:lnSpc>
                        <a:spcAft>
                          <a:spcPts val="0"/>
                        </a:spcAft>
                      </a:pPr>
                      <a:r>
                        <a:rPr lang="zh-CN" sz="1400" kern="100" dirty="0">
                          <a:latin typeface="Times New Roman" panose="02020603050405020304"/>
                          <a:ea typeface="宋体" panose="02010600030101010101" pitchFamily="2" charset="-122"/>
                        </a:rPr>
                        <a:t>二、明日工作安排</a:t>
                      </a:r>
                      <a:endParaRPr lang="zh-CN" sz="1400" kern="100" dirty="0">
                        <a:latin typeface="Times New Roman" panose="02020603050405020304"/>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r>
              <a:tr h="306826">
                <a:tc>
                  <a:txBody>
                    <a:bodyPr/>
                    <a:lstStyle/>
                    <a:p>
                      <a:pPr algn="ctr">
                        <a:lnSpc>
                          <a:spcPts val="2900"/>
                        </a:lnSpc>
                        <a:spcAft>
                          <a:spcPts val="0"/>
                        </a:spcAft>
                      </a:pPr>
                      <a:r>
                        <a:rPr lang="en-US" sz="1400" kern="100">
                          <a:latin typeface="宋体" panose="02010600030101010101" pitchFamily="2" charset="-122"/>
                          <a:ea typeface="宋体" panose="02010600030101010101" pitchFamily="2" charset="-122"/>
                        </a:rPr>
                        <a:t>1</a:t>
                      </a:r>
                      <a:endParaRPr lang="zh-CN" sz="1400" kern="100">
                        <a:latin typeface="Times New Roman" panose="02020603050405020304"/>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400" kern="100">
                        <a:latin typeface="宋体" panose="02010600030101010101" pitchFamily="2" charset="-122"/>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400" kern="100" dirty="0">
                        <a:latin typeface="宋体" panose="02010600030101010101" pitchFamily="2" charset="-122"/>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00" kern="100">
                        <a:latin typeface="宋体" panose="02010600030101010101" pitchFamily="2" charset="-122"/>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720">
                <a:tc>
                  <a:txBody>
                    <a:bodyPr/>
                    <a:lstStyle/>
                    <a:p>
                      <a:pPr algn="ctr">
                        <a:lnSpc>
                          <a:spcPts val="2900"/>
                        </a:lnSpc>
                        <a:spcAft>
                          <a:spcPts val="0"/>
                        </a:spcAft>
                      </a:pPr>
                      <a:r>
                        <a:rPr lang="en-US" sz="1400" kern="100">
                          <a:latin typeface="宋体" panose="02010600030101010101" pitchFamily="2" charset="-122"/>
                          <a:ea typeface="宋体" panose="02010600030101010101" pitchFamily="2" charset="-122"/>
                        </a:rPr>
                        <a:t>2</a:t>
                      </a:r>
                      <a:endParaRPr lang="zh-CN" sz="1400" kern="100">
                        <a:latin typeface="Times New Roman" panose="02020603050405020304"/>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400" kern="100">
                        <a:latin typeface="宋体" panose="02010600030101010101" pitchFamily="2" charset="-122"/>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400" kern="100" dirty="0">
                        <a:latin typeface="宋体" panose="02010600030101010101" pitchFamily="2" charset="-122"/>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00" kern="100">
                        <a:latin typeface="宋体" panose="02010600030101010101" pitchFamily="2" charset="-122"/>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720">
                <a:tc gridSpan="4">
                  <a:txBody>
                    <a:bodyPr/>
                    <a:lstStyle/>
                    <a:p>
                      <a:pPr algn="l">
                        <a:lnSpc>
                          <a:spcPts val="2900"/>
                        </a:lnSpc>
                        <a:spcAft>
                          <a:spcPts val="0"/>
                        </a:spcAft>
                      </a:pPr>
                      <a:r>
                        <a:rPr lang="zh-CN" sz="1400" kern="100" dirty="0">
                          <a:latin typeface="Times New Roman" panose="02020603050405020304"/>
                          <a:ea typeface="宋体" panose="02010600030101010101" pitchFamily="2" charset="-122"/>
                        </a:rPr>
                        <a:t>三、重点关注的问题或事项</a:t>
                      </a:r>
                      <a:endParaRPr lang="zh-CN" sz="1400" kern="100" dirty="0">
                        <a:latin typeface="Times New Roman" panose="02020603050405020304"/>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r>
              <a:tr h="360720">
                <a:tc>
                  <a:txBody>
                    <a:bodyPr/>
                    <a:lstStyle/>
                    <a:p>
                      <a:pPr algn="ctr">
                        <a:lnSpc>
                          <a:spcPts val="2900"/>
                        </a:lnSpc>
                        <a:spcAft>
                          <a:spcPts val="0"/>
                        </a:spcAft>
                      </a:pPr>
                      <a:r>
                        <a:rPr lang="en-US" sz="1400" kern="100">
                          <a:latin typeface="宋体" panose="02010600030101010101" pitchFamily="2" charset="-122"/>
                          <a:ea typeface="宋体" panose="02010600030101010101" pitchFamily="2" charset="-122"/>
                        </a:rPr>
                        <a:t>1</a:t>
                      </a:r>
                      <a:endParaRPr lang="zh-CN" sz="1400" kern="100">
                        <a:latin typeface="Times New Roman" panose="02020603050405020304"/>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400" kern="100">
                        <a:latin typeface="宋体" panose="02010600030101010101" pitchFamily="2" charset="-122"/>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400" kern="100" dirty="0">
                        <a:latin typeface="宋体" panose="02010600030101010101" pitchFamily="2" charset="-122"/>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00" kern="100">
                        <a:latin typeface="宋体" panose="02010600030101010101" pitchFamily="2" charset="-122"/>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720">
                <a:tc>
                  <a:txBody>
                    <a:bodyPr/>
                    <a:lstStyle/>
                    <a:p>
                      <a:pPr algn="ctr">
                        <a:lnSpc>
                          <a:spcPts val="2900"/>
                        </a:lnSpc>
                        <a:spcAft>
                          <a:spcPts val="0"/>
                        </a:spcAft>
                      </a:pPr>
                      <a:r>
                        <a:rPr lang="en-US" sz="1400" kern="100">
                          <a:latin typeface="宋体" panose="02010600030101010101" pitchFamily="2" charset="-122"/>
                          <a:ea typeface="宋体" panose="02010600030101010101" pitchFamily="2" charset="-122"/>
                        </a:rPr>
                        <a:t>2</a:t>
                      </a:r>
                      <a:endParaRPr lang="zh-CN" sz="1400" kern="100">
                        <a:latin typeface="Times New Roman" panose="02020603050405020304"/>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400" kern="100">
                        <a:latin typeface="宋体" panose="02010600030101010101" pitchFamily="2" charset="-122"/>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400" kern="100" dirty="0">
                        <a:latin typeface="宋体" panose="02010600030101010101" pitchFamily="2" charset="-122"/>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00" kern="100">
                        <a:latin typeface="宋体" panose="02010600030101010101" pitchFamily="2" charset="-122"/>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720">
                <a:tc gridSpan="4">
                  <a:txBody>
                    <a:bodyPr/>
                    <a:lstStyle/>
                    <a:p>
                      <a:pPr algn="l">
                        <a:lnSpc>
                          <a:spcPts val="2900"/>
                        </a:lnSpc>
                        <a:spcAft>
                          <a:spcPts val="0"/>
                        </a:spcAft>
                      </a:pPr>
                      <a:r>
                        <a:rPr lang="zh-CN" sz="1400" kern="100" dirty="0">
                          <a:latin typeface="Times New Roman" panose="02020603050405020304"/>
                          <a:ea typeface="宋体" panose="02010600030101010101" pitchFamily="2" charset="-122"/>
                        </a:rPr>
                        <a:t>四、良好实践</a:t>
                      </a:r>
                      <a:endParaRPr lang="zh-CN" sz="1400" kern="100" dirty="0">
                        <a:latin typeface="Times New Roman" panose="02020603050405020304"/>
                        <a:ea typeface="宋体" panose="02010600030101010101" pitchFamily="2" charset="-122"/>
                      </a:endParaRPr>
                    </a:p>
                  </a:txBody>
                  <a:tcPr marL="5025" marR="5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r>
              <a:tr h="360720">
                <a:tc>
                  <a:txBody>
                    <a:bodyPr/>
                    <a:lstStyle/>
                    <a:p>
                      <a:pPr algn="ctr">
                        <a:lnSpc>
                          <a:spcPts val="2900"/>
                        </a:lnSpc>
                        <a:spcAft>
                          <a:spcPts val="0"/>
                        </a:spcAft>
                      </a:pPr>
                      <a:r>
                        <a:rPr lang="en-US" sz="1400" kern="100">
                          <a:latin typeface="宋体" panose="02010600030101010101" pitchFamily="2" charset="-122"/>
                          <a:ea typeface="宋体" panose="02010600030101010101" pitchFamily="2" charset="-122"/>
                        </a:rPr>
                        <a:t>1</a:t>
                      </a:r>
                      <a:endParaRPr lang="zh-CN" sz="1400" kern="100">
                        <a:latin typeface="Times New Roman" panose="02020603050405020304"/>
                        <a:ea typeface="宋体" panose="02010600030101010101" pitchFamily="2" charset="-122"/>
                      </a:endParaRPr>
                    </a:p>
                  </a:txBody>
                  <a:tcPr marL="5025" marR="5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400" kern="100">
                        <a:latin typeface="宋体" panose="02010600030101010101" pitchFamily="2" charset="-122"/>
                        <a:ea typeface="宋体" panose="02010600030101010101" pitchFamily="2" charset="-122"/>
                      </a:endParaRPr>
                    </a:p>
                  </a:txBody>
                  <a:tcPr marL="5025" marR="5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400" kern="100" dirty="0">
                        <a:latin typeface="宋体" panose="02010600030101010101" pitchFamily="2" charset="-122"/>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00" kern="100">
                        <a:latin typeface="宋体" panose="02010600030101010101" pitchFamily="2" charset="-122"/>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720">
                <a:tc>
                  <a:txBody>
                    <a:bodyPr/>
                    <a:lstStyle/>
                    <a:p>
                      <a:pPr algn="ctr">
                        <a:lnSpc>
                          <a:spcPts val="2900"/>
                        </a:lnSpc>
                        <a:spcAft>
                          <a:spcPts val="0"/>
                        </a:spcAft>
                      </a:pPr>
                      <a:r>
                        <a:rPr lang="en-US" sz="1400" kern="100">
                          <a:latin typeface="宋体" panose="02010600030101010101" pitchFamily="2" charset="-122"/>
                          <a:ea typeface="宋体" panose="02010600030101010101" pitchFamily="2" charset="-122"/>
                        </a:rPr>
                        <a:t>2</a:t>
                      </a:r>
                      <a:endParaRPr lang="zh-CN" sz="1400" kern="100">
                        <a:latin typeface="Times New Roman" panose="02020603050405020304"/>
                        <a:ea typeface="宋体" panose="02010600030101010101" pitchFamily="2" charset="-122"/>
                      </a:endParaRPr>
                    </a:p>
                  </a:txBody>
                  <a:tcPr marL="5025" marR="5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400" kern="100">
                        <a:latin typeface="宋体" panose="02010600030101010101" pitchFamily="2" charset="-122"/>
                        <a:ea typeface="宋体" panose="02010600030101010101" pitchFamily="2" charset="-122"/>
                      </a:endParaRPr>
                    </a:p>
                  </a:txBody>
                  <a:tcPr marL="5025" marR="5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400" kern="100" dirty="0">
                        <a:latin typeface="宋体" panose="02010600030101010101" pitchFamily="2" charset="-122"/>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900"/>
                        </a:lnSpc>
                        <a:spcAft>
                          <a:spcPts val="0"/>
                        </a:spcAft>
                      </a:pPr>
                      <a:endParaRPr lang="en-US" sz="100" kern="100" dirty="0">
                        <a:latin typeface="宋体" panose="02010600030101010101" pitchFamily="2" charset="-122"/>
                        <a:ea typeface="宋体" panose="02010600030101010101" pitchFamily="2" charset="-122"/>
                      </a:endParaRPr>
                    </a:p>
                  </a:txBody>
                  <a:tcPr marL="5025" marR="5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标题 1"/>
          <p:cNvSpPr txBox="1"/>
          <p:nvPr/>
        </p:nvSpPr>
        <p:spPr>
          <a:xfrm>
            <a:off x="619125" y="836930"/>
            <a:ext cx="7933690" cy="420370"/>
          </a:xfrm>
          <a:prstGeom prst="rect">
            <a:avLst/>
          </a:prstGeom>
        </p:spPr>
        <p:txBody>
          <a:bodyPr vert="horz" lIns="0" rIns="0" bIns="0" anchor="b">
            <a:normAutofit/>
          </a:bodyPr>
          <a:lstStyle/>
          <a:p>
            <a:pPr algn="l"/>
            <a:r>
              <a:rPr lang="en-US" altLang="zh-CN" sz="2400" dirty="0"/>
              <a:t>  </a:t>
            </a:r>
            <a:r>
              <a:rPr lang="zh-CN" altLang="en-US" sz="2400" dirty="0"/>
              <a:t>附件</a:t>
            </a:r>
            <a:r>
              <a:rPr lang="en-US" altLang="zh-CN" sz="2400" dirty="0"/>
              <a:t>3                           </a:t>
            </a:r>
            <a:r>
              <a:rPr lang="zh-CN" altLang="zh-CN" sz="2400" dirty="0"/>
              <a:t>质量评价工作日报</a:t>
            </a:r>
            <a:endParaRPr lang="zh-CN" altLang="zh-CN"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51815" y="908720"/>
            <a:ext cx="8229600" cy="2736304"/>
          </a:xfrm>
        </p:spPr>
        <p:txBody>
          <a:bodyPr>
            <a:normAutofit fontScale="85000"/>
          </a:bodyPr>
          <a:lstStyle/>
          <a:p>
            <a:pPr marL="0" indent="0">
              <a:buNone/>
            </a:pPr>
            <a:r>
              <a:rPr lang="zh-CN" altLang="en-US" dirty="0"/>
              <a:t> </a:t>
            </a:r>
            <a:r>
              <a:rPr lang="en-US" altLang="zh-CN" dirty="0"/>
              <a:t>2</a:t>
            </a:r>
            <a:r>
              <a:rPr lang="zh-CN" altLang="en-US" dirty="0"/>
              <a:t>、</a:t>
            </a:r>
            <a:r>
              <a:rPr lang="zh-CN" altLang="en-US" b="1">
                <a:latin typeface="宋体" panose="02010600030101010101" pitchFamily="2" charset="-122"/>
                <a:ea typeface="宋体" panose="02010600030101010101" pitchFamily="2" charset="-122"/>
                <a:cs typeface="宋体" panose="02010600030101010101" pitchFamily="2" charset="-122"/>
                <a:sym typeface="+mn-ea"/>
              </a:rPr>
              <a:t>发现问题记录单</a:t>
            </a:r>
            <a:r>
              <a:rPr lang="zh-CN" altLang="en-US" dirty="0"/>
              <a:t>的填写</a:t>
            </a:r>
            <a:endParaRPr lang="en-US" altLang="zh-CN" dirty="0"/>
          </a:p>
          <a:p>
            <a:pPr marL="0" indent="0">
              <a:buNone/>
            </a:pPr>
            <a:r>
              <a:rPr lang="zh-CN" altLang="en-US" sz="2355" dirty="0">
                <a:latin typeface="宋体" panose="02010600030101010101" pitchFamily="2" charset="-122"/>
                <a:ea typeface="宋体" panose="02010600030101010101" pitchFamily="2" charset="-122"/>
                <a:cs typeface="宋体" panose="02010600030101010101" pitchFamily="2" charset="-122"/>
              </a:rPr>
              <a:t>（</a:t>
            </a:r>
            <a:r>
              <a:rPr lang="en-US" altLang="zh-CN" sz="2355" dirty="0">
                <a:latin typeface="宋体" panose="02010600030101010101" pitchFamily="2" charset="-122"/>
                <a:ea typeface="宋体" panose="02010600030101010101" pitchFamily="2" charset="-122"/>
                <a:cs typeface="宋体" panose="02010600030101010101" pitchFamily="2" charset="-122"/>
              </a:rPr>
              <a:t>1</a:t>
            </a:r>
            <a:r>
              <a:rPr lang="zh-CN" altLang="en-US" sz="2355" dirty="0">
                <a:latin typeface="宋体" panose="02010600030101010101" pitchFamily="2" charset="-122"/>
                <a:ea typeface="宋体" panose="02010600030101010101" pitchFamily="2" charset="-122"/>
                <a:cs typeface="宋体" panose="02010600030101010101" pitchFamily="2" charset="-122"/>
              </a:rPr>
              <a:t>）问题类别</a:t>
            </a:r>
            <a:endParaRPr lang="zh-CN" altLang="en-US" sz="2355" dirty="0">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en-US" sz="2355" dirty="0">
                <a:latin typeface="宋体" panose="02010600030101010101" pitchFamily="2" charset="-122"/>
                <a:ea typeface="宋体" panose="02010600030101010101" pitchFamily="2" charset="-122"/>
                <a:cs typeface="宋体" panose="02010600030101010101" pitchFamily="2" charset="-122"/>
              </a:rPr>
              <a:t>   质量保证、记录性能检测允许偏差、观感质量等</a:t>
            </a:r>
            <a:endParaRPr lang="zh-CN" altLang="en-US" sz="2355" dirty="0">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en-US" sz="2355" dirty="0">
                <a:latin typeface="宋体" panose="02010600030101010101" pitchFamily="2" charset="-122"/>
                <a:ea typeface="宋体" panose="02010600030101010101" pitchFamily="2" charset="-122"/>
                <a:cs typeface="宋体" panose="02010600030101010101" pitchFamily="2" charset="-122"/>
              </a:rPr>
              <a:t>（</a:t>
            </a:r>
            <a:r>
              <a:rPr lang="en-US" altLang="zh-CN" sz="2355" dirty="0">
                <a:latin typeface="宋体" panose="02010600030101010101" pitchFamily="2" charset="-122"/>
                <a:ea typeface="宋体" panose="02010600030101010101" pitchFamily="2" charset="-122"/>
                <a:cs typeface="宋体" panose="02010600030101010101" pitchFamily="2" charset="-122"/>
              </a:rPr>
              <a:t>2</a:t>
            </a:r>
            <a:r>
              <a:rPr lang="zh-CN" altLang="en-US" sz="2355" dirty="0">
                <a:latin typeface="宋体" panose="02010600030101010101" pitchFamily="2" charset="-122"/>
                <a:ea typeface="宋体" panose="02010600030101010101" pitchFamily="2" charset="-122"/>
                <a:cs typeface="宋体" panose="02010600030101010101" pitchFamily="2" charset="-122"/>
              </a:rPr>
              <a:t>）物项文件</a:t>
            </a:r>
            <a:endParaRPr lang="zh-CN" altLang="en-US" sz="2355" dirty="0">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en-US" sz="2355" dirty="0">
                <a:latin typeface="宋体" panose="02010600030101010101" pitchFamily="2" charset="-122"/>
                <a:ea typeface="宋体" panose="02010600030101010101" pitchFamily="2" charset="-122"/>
                <a:cs typeface="宋体" panose="02010600030101010101" pitchFamily="2" charset="-122"/>
              </a:rPr>
              <a:t>   档案编码</a:t>
            </a:r>
            <a:r>
              <a:rPr lang="en-US" altLang="zh-CN" sz="2355" dirty="0">
                <a:latin typeface="宋体" panose="02010600030101010101" pitchFamily="2" charset="-122"/>
                <a:ea typeface="宋体" panose="02010600030101010101" pitchFamily="2" charset="-122"/>
                <a:cs typeface="宋体" panose="02010600030101010101" pitchFamily="2" charset="-122"/>
              </a:rPr>
              <a:t>+</a:t>
            </a:r>
            <a:r>
              <a:rPr lang="zh-CN" altLang="en-US" sz="2355" dirty="0">
                <a:latin typeface="宋体" panose="02010600030101010101" pitchFamily="2" charset="-122"/>
                <a:ea typeface="宋体" panose="02010600030101010101" pitchFamily="2" charset="-122"/>
                <a:cs typeface="宋体" panose="02010600030101010101" pitchFamily="2" charset="-122"/>
              </a:rPr>
              <a:t>文件名称</a:t>
            </a:r>
            <a:r>
              <a:rPr lang="en-US" altLang="zh-CN" sz="2355" dirty="0">
                <a:latin typeface="宋体" panose="02010600030101010101" pitchFamily="2" charset="-122"/>
                <a:ea typeface="宋体" panose="02010600030101010101" pitchFamily="2" charset="-122"/>
                <a:cs typeface="宋体" panose="02010600030101010101" pitchFamily="2" charset="-122"/>
              </a:rPr>
              <a:t>+</a:t>
            </a:r>
            <a:r>
              <a:rPr lang="zh-CN" altLang="en-US" sz="2355" dirty="0">
                <a:latin typeface="宋体" panose="02010600030101010101" pitchFamily="2" charset="-122"/>
                <a:ea typeface="宋体" panose="02010600030101010101" pitchFamily="2" charset="-122"/>
                <a:cs typeface="宋体" panose="02010600030101010101" pitchFamily="2" charset="-122"/>
              </a:rPr>
              <a:t>厂房（系统）编号</a:t>
            </a:r>
            <a:endParaRPr lang="zh-CN" altLang="en-US" sz="2355" dirty="0">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en-US" sz="2355" dirty="0">
                <a:latin typeface="宋体" panose="02010600030101010101" pitchFamily="2" charset="-122"/>
                <a:ea typeface="宋体" panose="02010600030101010101" pitchFamily="2" charset="-122"/>
                <a:cs typeface="宋体" panose="02010600030101010101" pitchFamily="2" charset="-122"/>
              </a:rPr>
              <a:t>（</a:t>
            </a:r>
            <a:r>
              <a:rPr lang="en-US" altLang="zh-CN" sz="2355" dirty="0">
                <a:latin typeface="宋体" panose="02010600030101010101" pitchFamily="2" charset="-122"/>
                <a:ea typeface="宋体" panose="02010600030101010101" pitchFamily="2" charset="-122"/>
                <a:cs typeface="宋体" panose="02010600030101010101" pitchFamily="2" charset="-122"/>
              </a:rPr>
              <a:t>3</a:t>
            </a:r>
            <a:r>
              <a:rPr lang="zh-CN" altLang="en-US" sz="2355" dirty="0">
                <a:latin typeface="宋体" panose="02010600030101010101" pitchFamily="2" charset="-122"/>
                <a:ea typeface="宋体" panose="02010600030101010101" pitchFamily="2" charset="-122"/>
                <a:cs typeface="宋体" panose="02010600030101010101" pitchFamily="2" charset="-122"/>
              </a:rPr>
              <a:t>）问题的事实或细节</a:t>
            </a:r>
            <a:endParaRPr lang="zh-CN" altLang="en-US" sz="2355" dirty="0">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en-US" sz="2355" dirty="0">
                <a:latin typeface="宋体" panose="02010600030101010101" pitchFamily="2" charset="-122"/>
                <a:ea typeface="宋体" panose="02010600030101010101" pitchFamily="2" charset="-122"/>
                <a:cs typeface="宋体" panose="02010600030101010101" pitchFamily="2" charset="-122"/>
              </a:rPr>
              <a:t>问题的事实不符合的规范、标准的名称及版本号，具体的条款内容</a:t>
            </a:r>
            <a:endParaRPr lang="zh-CN" altLang="en-US" sz="2355" dirty="0">
              <a:latin typeface="宋体" panose="02010600030101010101" pitchFamily="2" charset="-122"/>
              <a:ea typeface="宋体" panose="02010600030101010101" pitchFamily="2" charset="-122"/>
              <a:cs typeface="宋体" panose="02010600030101010101" pitchFamily="2" charset="-122"/>
            </a:endParaRPr>
          </a:p>
        </p:txBody>
      </p:sp>
      <p:sp>
        <p:nvSpPr>
          <p:cNvPr id="4" name="标题 1"/>
          <p:cNvSpPr txBox="1"/>
          <p:nvPr/>
        </p:nvSpPr>
        <p:spPr>
          <a:xfrm>
            <a:off x="643255" y="3845560"/>
            <a:ext cx="7947660" cy="348615"/>
          </a:xfrm>
          <a:prstGeom prst="rect">
            <a:avLst/>
          </a:prstGeom>
        </p:spPr>
        <p:txBody>
          <a:bodyPr vert="horz" lIns="0" rIns="0" bIns="0" anchor="b">
            <a:noAutofit/>
          </a:bodyPr>
          <a:lstStyle/>
          <a:p>
            <a:pPr algn="l"/>
            <a:r>
              <a:rPr lang="zh-CN" altLang="en-US" sz="2000" dirty="0"/>
              <a:t>附件</a:t>
            </a:r>
            <a:r>
              <a:rPr lang="en-US" altLang="zh-CN" sz="2000" dirty="0"/>
              <a:t>4                                            </a:t>
            </a:r>
            <a:r>
              <a:rPr lang="zh-CN" altLang="en-US" sz="2000" dirty="0"/>
              <a:t>发现问题记录</a:t>
            </a:r>
            <a:r>
              <a:rPr lang="zh-CN" altLang="zh-CN" sz="2000" dirty="0"/>
              <a:t>单（文件）</a:t>
            </a:r>
            <a:endParaRPr lang="zh-CN" altLang="zh-CN" sz="2000" dirty="0"/>
          </a:p>
        </p:txBody>
      </p:sp>
      <p:graphicFrame>
        <p:nvGraphicFramePr>
          <p:cNvPr id="6" name="表格 5"/>
          <p:cNvGraphicFramePr>
            <a:graphicFrameLocks noGrp="1"/>
          </p:cNvGraphicFramePr>
          <p:nvPr>
            <p:custDataLst>
              <p:tags r:id="rId1"/>
            </p:custDataLst>
          </p:nvPr>
        </p:nvGraphicFramePr>
        <p:xfrm>
          <a:off x="742241" y="4395336"/>
          <a:ext cx="7848600" cy="2240280"/>
        </p:xfrm>
        <a:graphic>
          <a:graphicData uri="http://schemas.openxmlformats.org/drawingml/2006/table">
            <a:tbl>
              <a:tblPr/>
              <a:tblGrid>
                <a:gridCol w="648071"/>
                <a:gridCol w="2304256"/>
                <a:gridCol w="360269"/>
                <a:gridCol w="561834"/>
                <a:gridCol w="662073"/>
                <a:gridCol w="3312367"/>
              </a:tblGrid>
              <a:tr h="168132">
                <a:tc gridSpan="6">
                  <a:txBody>
                    <a:bodyPr/>
                    <a:lstStyle/>
                    <a:p>
                      <a:pPr algn="l">
                        <a:spcAft>
                          <a:spcPts val="0"/>
                        </a:spcAft>
                      </a:pPr>
                      <a:r>
                        <a:rPr lang="zh-CN" sz="1400" kern="100" dirty="0">
                          <a:latin typeface="Times New Roman" panose="02020603050405020304"/>
                          <a:ea typeface="宋体" panose="02010600030101010101" pitchFamily="2" charset="-122"/>
                        </a:rPr>
                        <a:t>工程名称：</a:t>
                      </a:r>
                      <a:endParaRPr lang="zh-CN" sz="1400" kern="100" dirty="0">
                        <a:latin typeface="Times New Roman" panose="02020603050405020304"/>
                        <a:ea typeface="宋体" panose="02010600030101010101" pitchFamily="2" charset="-122"/>
                      </a:endParaRPr>
                    </a:p>
                  </a:txBody>
                  <a:tcPr marL="26027" marR="26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hMerge="1">
                  <a:tcPr/>
                </a:tc>
                <a:tc hMerge="1">
                  <a:tcPr/>
                </a:tc>
              </a:tr>
              <a:tr h="426720">
                <a:tc gridSpan="3">
                  <a:txBody>
                    <a:bodyPr/>
                    <a:lstStyle/>
                    <a:p>
                      <a:pPr algn="l">
                        <a:lnSpc>
                          <a:spcPct val="125000"/>
                        </a:lnSpc>
                        <a:spcAft>
                          <a:spcPts val="0"/>
                        </a:spcAft>
                      </a:pPr>
                      <a:r>
                        <a:rPr lang="zh-CN" sz="1400" kern="100" dirty="0">
                          <a:latin typeface="Times New Roman" panose="02020603050405020304"/>
                          <a:ea typeface="宋体" panose="02010600030101010101" pitchFamily="2" charset="-122"/>
                        </a:rPr>
                        <a:t>专业：</a:t>
                      </a:r>
                      <a:endParaRPr lang="zh-CN" sz="1400" kern="100" dirty="0">
                        <a:latin typeface="Times New Roman" panose="02020603050405020304"/>
                        <a:ea typeface="宋体" panose="02010600030101010101" pitchFamily="2" charset="-122"/>
                      </a:endParaRPr>
                    </a:p>
                  </a:txBody>
                  <a:tcPr marL="26027" marR="26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a:txBody>
                    <a:bodyPr/>
                    <a:lstStyle/>
                    <a:p>
                      <a:pPr algn="l">
                        <a:spcAft>
                          <a:spcPts val="0"/>
                        </a:spcAft>
                      </a:pPr>
                      <a:r>
                        <a:rPr lang="zh-CN" sz="1400" kern="100">
                          <a:latin typeface="Times New Roman" panose="02020603050405020304"/>
                          <a:ea typeface="宋体" panose="02010600030101010101" pitchFamily="2" charset="-122"/>
                        </a:rPr>
                        <a:t>提出人：</a:t>
                      </a:r>
                      <a:endParaRPr lang="zh-CN" sz="1400" kern="100">
                        <a:latin typeface="Times New Roman" panose="02020603050405020304"/>
                        <a:ea typeface="宋体" panose="02010600030101010101" pitchFamily="2" charset="-122"/>
                      </a:endParaRPr>
                    </a:p>
                  </a:txBody>
                  <a:tcPr marL="26027" marR="26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spcAft>
                          <a:spcPts val="0"/>
                        </a:spcAft>
                      </a:pPr>
                      <a:r>
                        <a:rPr lang="zh-CN" sz="1400" kern="100">
                          <a:latin typeface="Times New Roman" panose="02020603050405020304"/>
                          <a:ea typeface="宋体" panose="02010600030101010101" pitchFamily="2" charset="-122"/>
                        </a:rPr>
                        <a:t>组长：</a:t>
                      </a:r>
                      <a:endParaRPr lang="zh-CN" sz="1400" kern="100">
                        <a:latin typeface="Times New Roman" panose="02020603050405020304"/>
                        <a:ea typeface="宋体" panose="02010600030101010101" pitchFamily="2" charset="-122"/>
                      </a:endParaRPr>
                    </a:p>
                  </a:txBody>
                  <a:tcPr marL="26027" marR="26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485172">
                <a:tc>
                  <a:txBody>
                    <a:bodyPr/>
                    <a:lstStyle/>
                    <a:p>
                      <a:pPr algn="ctr">
                        <a:lnSpc>
                          <a:spcPct val="125000"/>
                        </a:lnSpc>
                        <a:spcAft>
                          <a:spcPts val="0"/>
                        </a:spcAft>
                      </a:pPr>
                      <a:r>
                        <a:rPr lang="zh-CN" sz="1400" kern="100" dirty="0">
                          <a:latin typeface="Times New Roman" panose="02020603050405020304"/>
                          <a:ea typeface="宋体" panose="02010600030101010101" pitchFamily="2" charset="-122"/>
                        </a:rPr>
                        <a:t>序号</a:t>
                      </a:r>
                      <a:endParaRPr lang="zh-CN" sz="1400" kern="100" dirty="0">
                        <a:latin typeface="Times New Roman" panose="02020603050405020304"/>
                        <a:ea typeface="宋体" panose="02010600030101010101" pitchFamily="2" charset="-122"/>
                      </a:endParaRPr>
                    </a:p>
                  </a:txBody>
                  <a:tcPr marL="26027" marR="26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5000"/>
                        </a:lnSpc>
                        <a:spcAft>
                          <a:spcPts val="0"/>
                        </a:spcAft>
                      </a:pPr>
                      <a:r>
                        <a:rPr lang="zh-CN" sz="1400" kern="100" dirty="0">
                          <a:latin typeface="Times New Roman" panose="02020603050405020304"/>
                          <a:ea typeface="宋体" panose="02010600030101010101" pitchFamily="2" charset="-122"/>
                        </a:rPr>
                        <a:t>物项、文件等</a:t>
                      </a:r>
                      <a:endParaRPr lang="zh-CN" sz="1400" kern="100" dirty="0">
                        <a:latin typeface="Times New Roman" panose="02020603050405020304"/>
                        <a:ea typeface="宋体" panose="02010600030101010101" pitchFamily="2" charset="-122"/>
                      </a:endParaRPr>
                    </a:p>
                    <a:p>
                      <a:pPr algn="ctr">
                        <a:lnSpc>
                          <a:spcPct val="125000"/>
                        </a:lnSpc>
                        <a:spcAft>
                          <a:spcPts val="0"/>
                        </a:spcAft>
                      </a:pPr>
                      <a:r>
                        <a:rPr lang="zh-CN" sz="1400" kern="100" dirty="0">
                          <a:latin typeface="Times New Roman" panose="02020603050405020304"/>
                          <a:ea typeface="宋体" panose="02010600030101010101" pitchFamily="2" charset="-122"/>
                        </a:rPr>
                        <a:t>（厂房</a:t>
                      </a:r>
                      <a:r>
                        <a:rPr lang="en-US" sz="1400" kern="100" dirty="0">
                          <a:latin typeface="Times New Roman" panose="02020603050405020304"/>
                          <a:ea typeface="宋体" panose="02010600030101010101" pitchFamily="2" charset="-122"/>
                        </a:rPr>
                        <a:t>/</a:t>
                      </a:r>
                      <a:r>
                        <a:rPr lang="zh-CN" sz="1400" kern="100" dirty="0">
                          <a:latin typeface="Times New Roman" panose="02020603050405020304"/>
                          <a:ea typeface="宋体" panose="02010600030101010101" pitchFamily="2" charset="-122"/>
                        </a:rPr>
                        <a:t>系统</a:t>
                      </a:r>
                      <a:r>
                        <a:rPr lang="en-US" sz="1400" kern="100" dirty="0">
                          <a:latin typeface="Times New Roman" panose="02020603050405020304"/>
                          <a:ea typeface="宋体" panose="02010600030101010101" pitchFamily="2" charset="-122"/>
                        </a:rPr>
                        <a:t>/</a:t>
                      </a:r>
                      <a:r>
                        <a:rPr lang="zh-CN" sz="1400" kern="100" dirty="0">
                          <a:latin typeface="Times New Roman" panose="02020603050405020304"/>
                          <a:ea typeface="宋体" panose="02010600030101010101" pitchFamily="2" charset="-122"/>
                        </a:rPr>
                        <a:t>位置</a:t>
                      </a:r>
                      <a:r>
                        <a:rPr lang="en-US" sz="1400" kern="100" dirty="0">
                          <a:latin typeface="Times New Roman" panose="02020603050405020304"/>
                          <a:ea typeface="宋体" panose="02010600030101010101" pitchFamily="2" charset="-122"/>
                        </a:rPr>
                        <a:t>/</a:t>
                      </a:r>
                      <a:r>
                        <a:rPr lang="zh-CN" sz="1400" kern="100" dirty="0">
                          <a:latin typeface="Times New Roman" panose="02020603050405020304"/>
                          <a:ea typeface="宋体" panose="02010600030101010101" pitchFamily="2" charset="-122"/>
                        </a:rPr>
                        <a:t>文件</a:t>
                      </a:r>
                      <a:r>
                        <a:rPr lang="en-US" sz="1400" kern="100" dirty="0">
                          <a:latin typeface="Times New Roman" panose="02020603050405020304"/>
                          <a:ea typeface="宋体" panose="02010600030101010101" pitchFamily="2" charset="-122"/>
                        </a:rPr>
                        <a:t>/</a:t>
                      </a:r>
                      <a:r>
                        <a:rPr lang="zh-CN" sz="1400" kern="100" dirty="0">
                          <a:latin typeface="Times New Roman" panose="02020603050405020304"/>
                          <a:ea typeface="宋体" panose="02010600030101010101" pitchFamily="2" charset="-122"/>
                        </a:rPr>
                        <a:t>档案编码）</a:t>
                      </a:r>
                      <a:endParaRPr lang="zh-CN" sz="1400" kern="100" dirty="0">
                        <a:latin typeface="Times New Roman" panose="02020603050405020304"/>
                        <a:ea typeface="宋体" panose="02010600030101010101" pitchFamily="2" charset="-122"/>
                      </a:endParaRPr>
                    </a:p>
                  </a:txBody>
                  <a:tcPr marL="26027" marR="26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25000"/>
                        </a:lnSpc>
                        <a:spcAft>
                          <a:spcPts val="0"/>
                        </a:spcAft>
                      </a:pPr>
                      <a:r>
                        <a:rPr lang="zh-CN" sz="1400" kern="100" dirty="0">
                          <a:latin typeface="Times New Roman" panose="02020603050405020304"/>
                          <a:ea typeface="宋体" panose="02010600030101010101" pitchFamily="2" charset="-122"/>
                        </a:rPr>
                        <a:t>问题的事实或细节</a:t>
                      </a:r>
                      <a:endParaRPr lang="zh-CN" sz="1400" kern="100" dirty="0">
                        <a:latin typeface="Times New Roman" panose="02020603050405020304"/>
                        <a:ea typeface="宋体" panose="02010600030101010101" pitchFamily="2" charset="-122"/>
                      </a:endParaRPr>
                    </a:p>
                  </a:txBody>
                  <a:tcPr marL="26027" marR="26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a:txBody>
                    <a:bodyPr/>
                    <a:lstStyle/>
                    <a:p>
                      <a:pPr algn="ctr">
                        <a:lnSpc>
                          <a:spcPct val="125000"/>
                        </a:lnSpc>
                        <a:spcAft>
                          <a:spcPts val="0"/>
                        </a:spcAft>
                      </a:pPr>
                      <a:r>
                        <a:rPr lang="zh-CN" sz="1400" kern="100">
                          <a:latin typeface="Times New Roman" panose="02020603050405020304"/>
                          <a:ea typeface="宋体" panose="02010600030101010101" pitchFamily="2" charset="-122"/>
                        </a:rPr>
                        <a:t>问题类别</a:t>
                      </a:r>
                      <a:endParaRPr lang="zh-CN" sz="1400" kern="100">
                        <a:latin typeface="Times New Roman" panose="02020603050405020304"/>
                        <a:ea typeface="宋体" panose="02010600030101010101" pitchFamily="2" charset="-122"/>
                      </a:endParaRPr>
                    </a:p>
                  </a:txBody>
                  <a:tcPr marL="26027" marR="26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32">
                <a:tc>
                  <a:txBody>
                    <a:bodyPr/>
                    <a:lstStyle/>
                    <a:p>
                      <a:pPr algn="ctr">
                        <a:lnSpc>
                          <a:spcPct val="125000"/>
                        </a:lnSpc>
                        <a:spcAft>
                          <a:spcPts val="0"/>
                        </a:spcAft>
                      </a:pPr>
                      <a:r>
                        <a:rPr lang="en-US" sz="1400" kern="100">
                          <a:latin typeface="宋体" panose="02010600030101010101" pitchFamily="2" charset="-122"/>
                          <a:ea typeface="宋体" panose="02010600030101010101" pitchFamily="2" charset="-122"/>
                        </a:rPr>
                        <a:t>1</a:t>
                      </a:r>
                      <a:endParaRPr lang="en-US" sz="1400" kern="100">
                        <a:latin typeface="宋体" panose="02010600030101010101" pitchFamily="2" charset="-122"/>
                        <a:ea typeface="宋体" panose="02010600030101010101" pitchFamily="2" charset="-122"/>
                      </a:endParaRPr>
                    </a:p>
                  </a:txBody>
                  <a:tcPr marL="26027" marR="26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5000"/>
                        </a:lnSpc>
                        <a:spcAft>
                          <a:spcPts val="0"/>
                        </a:spcAft>
                      </a:pPr>
                      <a:endParaRPr lang="zh-CN" sz="1400" kern="100">
                        <a:latin typeface="Times New Roman" panose="02020603050405020304"/>
                        <a:ea typeface="宋体" panose="02010600030101010101" pitchFamily="2" charset="-122"/>
                      </a:endParaRPr>
                    </a:p>
                  </a:txBody>
                  <a:tcPr marL="26027" marR="26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endParaRPr lang="zh-CN" altLang="en-US" sz="1400"/>
                    </a:p>
                  </a:txBody>
                  <a:tcPr marL="26027" marR="26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a:txBody>
                    <a:bodyPr/>
                    <a:lstStyle/>
                    <a:p>
                      <a:pPr algn="ctr">
                        <a:lnSpc>
                          <a:spcPct val="125000"/>
                        </a:lnSpc>
                        <a:spcAft>
                          <a:spcPts val="0"/>
                        </a:spcAft>
                      </a:pPr>
                      <a:endParaRPr lang="zh-CN" sz="1400" kern="100">
                        <a:latin typeface="Times New Roman" panose="02020603050405020304"/>
                        <a:ea typeface="宋体" panose="02010600030101010101" pitchFamily="2" charset="-122"/>
                      </a:endParaRPr>
                    </a:p>
                  </a:txBody>
                  <a:tcPr marL="26027" marR="26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32">
                <a:tc>
                  <a:txBody>
                    <a:bodyPr/>
                    <a:lstStyle/>
                    <a:p>
                      <a:pPr algn="ctr">
                        <a:lnSpc>
                          <a:spcPct val="125000"/>
                        </a:lnSpc>
                        <a:spcAft>
                          <a:spcPts val="0"/>
                        </a:spcAft>
                      </a:pPr>
                      <a:r>
                        <a:rPr lang="en-US" sz="1400" kern="100">
                          <a:latin typeface="宋体" panose="02010600030101010101" pitchFamily="2" charset="-122"/>
                          <a:ea typeface="宋体" panose="02010600030101010101" pitchFamily="2" charset="-122"/>
                        </a:rPr>
                        <a:t>2</a:t>
                      </a:r>
                      <a:endParaRPr lang="en-US" sz="1400" kern="100">
                        <a:latin typeface="宋体" panose="02010600030101010101" pitchFamily="2" charset="-122"/>
                        <a:ea typeface="宋体" panose="02010600030101010101" pitchFamily="2" charset="-122"/>
                      </a:endParaRPr>
                    </a:p>
                  </a:txBody>
                  <a:tcPr marL="26027" marR="26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5000"/>
                        </a:lnSpc>
                        <a:spcAft>
                          <a:spcPts val="0"/>
                        </a:spcAft>
                      </a:pPr>
                      <a:endParaRPr lang="zh-CN" sz="1400" kern="100">
                        <a:latin typeface="Times New Roman" panose="02020603050405020304"/>
                        <a:ea typeface="宋体" panose="02010600030101010101" pitchFamily="2" charset="-122"/>
                      </a:endParaRPr>
                    </a:p>
                  </a:txBody>
                  <a:tcPr marL="26027" marR="26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endParaRPr lang="zh-CN" altLang="en-US" sz="1400"/>
                    </a:p>
                  </a:txBody>
                  <a:tcPr marL="26027" marR="26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a:txBody>
                    <a:bodyPr/>
                    <a:lstStyle/>
                    <a:p>
                      <a:pPr algn="ctr">
                        <a:lnSpc>
                          <a:spcPct val="125000"/>
                        </a:lnSpc>
                        <a:spcAft>
                          <a:spcPts val="0"/>
                        </a:spcAft>
                      </a:pPr>
                      <a:endParaRPr lang="zh-CN" sz="1400" kern="100">
                        <a:latin typeface="Times New Roman" panose="02020603050405020304"/>
                        <a:ea typeface="宋体" panose="02010600030101010101" pitchFamily="2" charset="-122"/>
                      </a:endParaRPr>
                    </a:p>
                  </a:txBody>
                  <a:tcPr marL="26027" marR="26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132">
                <a:tc>
                  <a:txBody>
                    <a:bodyPr/>
                    <a:lstStyle/>
                    <a:p>
                      <a:pPr algn="ctr">
                        <a:lnSpc>
                          <a:spcPct val="125000"/>
                        </a:lnSpc>
                        <a:spcAft>
                          <a:spcPts val="0"/>
                        </a:spcAft>
                      </a:pPr>
                      <a:r>
                        <a:rPr lang="en-US" sz="1400" kern="100">
                          <a:latin typeface="宋体" panose="02010600030101010101" pitchFamily="2" charset="-122"/>
                          <a:ea typeface="宋体" panose="02010600030101010101" pitchFamily="2" charset="-122"/>
                        </a:rPr>
                        <a:t>3</a:t>
                      </a:r>
                      <a:endParaRPr lang="en-US" sz="1400" kern="100">
                        <a:latin typeface="宋体" panose="02010600030101010101" pitchFamily="2" charset="-122"/>
                        <a:ea typeface="宋体" panose="02010600030101010101" pitchFamily="2" charset="-122"/>
                      </a:endParaRPr>
                    </a:p>
                  </a:txBody>
                  <a:tcPr marL="26027" marR="26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5000"/>
                        </a:lnSpc>
                        <a:spcAft>
                          <a:spcPts val="0"/>
                        </a:spcAft>
                      </a:pPr>
                      <a:endParaRPr lang="zh-CN" sz="1400" kern="100" dirty="0">
                        <a:latin typeface="Times New Roman" panose="02020603050405020304"/>
                        <a:ea typeface="宋体" panose="02010600030101010101" pitchFamily="2" charset="-122"/>
                      </a:endParaRPr>
                    </a:p>
                  </a:txBody>
                  <a:tcPr marL="26027" marR="26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endParaRPr lang="zh-CN" altLang="en-US" sz="1400" dirty="0"/>
                    </a:p>
                  </a:txBody>
                  <a:tcPr marL="26027" marR="26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a:txBody>
                    <a:bodyPr/>
                    <a:lstStyle/>
                    <a:p>
                      <a:pPr algn="ctr">
                        <a:lnSpc>
                          <a:spcPct val="125000"/>
                        </a:lnSpc>
                        <a:spcAft>
                          <a:spcPts val="0"/>
                        </a:spcAft>
                      </a:pPr>
                      <a:endParaRPr lang="zh-CN" sz="1400" kern="100" dirty="0">
                        <a:latin typeface="Times New Roman" panose="02020603050405020304"/>
                        <a:ea typeface="宋体" panose="02010600030101010101" pitchFamily="2" charset="-122"/>
                      </a:endParaRPr>
                    </a:p>
                  </a:txBody>
                  <a:tcPr marL="26027" marR="26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标题 1"/>
          <p:cNvSpPr txBox="1"/>
          <p:nvPr/>
        </p:nvSpPr>
        <p:spPr>
          <a:xfrm>
            <a:off x="467797" y="1197104"/>
            <a:ext cx="8229600" cy="348648"/>
          </a:xfrm>
          <a:prstGeom prst="rect">
            <a:avLst/>
          </a:prstGeom>
        </p:spPr>
        <p:txBody>
          <a:bodyPr vert="horz" lIns="0" rIns="0" bIns="0" anchor="b">
            <a:noAutofit/>
          </a:bodyPr>
          <a:p>
            <a:pPr lvl="0" algn="ctr">
              <a:spcBef>
                <a:spcPct val="0"/>
              </a:spcBef>
            </a:pPr>
            <a:r>
              <a:rPr lang="zh-CN" altLang="zh-CN" sz="2000" dirty="0"/>
              <a:t>发现问题记录单（现场）</a:t>
            </a:r>
            <a:endParaRPr kumimoji="0" lang="zh-CN" altLang="zh-CN" sz="2000" b="0" i="0" u="none" strike="noStrike" kern="1200" cap="none" spc="0" normalizeH="0" baseline="0" noProof="0" dirty="0">
              <a:ln>
                <a:noFill/>
              </a:ln>
              <a:solidFill>
                <a:schemeClr val="tx2"/>
              </a:solidFill>
              <a:effectLst/>
              <a:uLnTx/>
              <a:uFillTx/>
              <a:latin typeface="+mj-lt"/>
              <a:ea typeface="+mj-ea"/>
              <a:cs typeface="+mj-cs"/>
            </a:endParaRPr>
          </a:p>
        </p:txBody>
      </p:sp>
      <p:graphicFrame>
        <p:nvGraphicFramePr>
          <p:cNvPr id="6" name="表格 5"/>
          <p:cNvGraphicFramePr>
            <a:graphicFrameLocks noGrp="1"/>
          </p:cNvGraphicFramePr>
          <p:nvPr>
            <p:custDataLst>
              <p:tags r:id="rId1"/>
            </p:custDataLst>
          </p:nvPr>
        </p:nvGraphicFramePr>
        <p:xfrm>
          <a:off x="612066" y="2060699"/>
          <a:ext cx="7705090" cy="2448560"/>
        </p:xfrm>
        <a:graphic>
          <a:graphicData uri="http://schemas.openxmlformats.org/drawingml/2006/table">
            <a:tbl>
              <a:tblPr/>
              <a:tblGrid>
                <a:gridCol w="2376264"/>
                <a:gridCol w="1689876"/>
                <a:gridCol w="686388"/>
                <a:gridCol w="2952328"/>
              </a:tblGrid>
              <a:tr h="360045">
                <a:tc gridSpan="4">
                  <a:txBody>
                    <a:bodyPr/>
                    <a:p>
                      <a:pPr algn="l">
                        <a:lnSpc>
                          <a:spcPct val="125000"/>
                        </a:lnSpc>
                        <a:spcAft>
                          <a:spcPts val="0"/>
                        </a:spcAft>
                      </a:pPr>
                      <a:r>
                        <a:rPr lang="zh-CN" sz="1800" kern="100" dirty="0">
                          <a:latin typeface="Times New Roman" panose="02020603050405020304"/>
                          <a:ea typeface="宋体" panose="02010600030101010101" pitchFamily="2" charset="-122"/>
                          <a:cs typeface="宋体" panose="02010600030101010101" pitchFamily="2" charset="-122"/>
                        </a:rPr>
                        <a:t>工程名称：</a:t>
                      </a:r>
                      <a:endParaRPr lang="zh-CN" sz="1800" kern="100" dirty="0">
                        <a:latin typeface="Times New Roman" panose="02020603050405020304"/>
                        <a:ea typeface="宋体" panose="02010600030101010101" pitchFamily="2" charset="-122"/>
                        <a:cs typeface="宋体" panose="02010600030101010101" pitchFamily="2" charset="-122"/>
                      </a:endParaRPr>
                    </a:p>
                  </a:txBody>
                  <a:tcPr marL="31736" marR="317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r>
              <a:tr h="360040">
                <a:tc>
                  <a:txBody>
                    <a:bodyPr/>
                    <a:p>
                      <a:pPr algn="l">
                        <a:lnSpc>
                          <a:spcPct val="125000"/>
                        </a:lnSpc>
                        <a:spcAft>
                          <a:spcPts val="0"/>
                        </a:spcAft>
                      </a:pPr>
                      <a:r>
                        <a:rPr lang="zh-CN" sz="1800" kern="100" dirty="0">
                          <a:latin typeface="Times New Roman" panose="02020603050405020304"/>
                          <a:ea typeface="宋体" panose="02010600030101010101" pitchFamily="2" charset="-122"/>
                          <a:cs typeface="宋体" panose="02010600030101010101" pitchFamily="2" charset="-122"/>
                        </a:rPr>
                        <a:t>专业： </a:t>
                      </a:r>
                      <a:endParaRPr lang="zh-CN" sz="1800" kern="100" dirty="0">
                        <a:latin typeface="Times New Roman" panose="02020603050405020304"/>
                        <a:ea typeface="宋体" panose="02010600030101010101" pitchFamily="2" charset="-122"/>
                        <a:cs typeface="宋体" panose="02010600030101010101" pitchFamily="2" charset="-122"/>
                      </a:endParaRPr>
                    </a:p>
                  </a:txBody>
                  <a:tcPr marL="31736" marR="317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p>
                      <a:pPr algn="l">
                        <a:lnSpc>
                          <a:spcPct val="125000"/>
                        </a:lnSpc>
                        <a:spcAft>
                          <a:spcPts val="0"/>
                        </a:spcAft>
                      </a:pPr>
                      <a:r>
                        <a:rPr lang="zh-CN" sz="1800" kern="100">
                          <a:latin typeface="Times New Roman" panose="02020603050405020304"/>
                          <a:ea typeface="宋体" panose="02010600030101010101" pitchFamily="2" charset="-122"/>
                          <a:cs typeface="宋体" panose="02010600030101010101" pitchFamily="2" charset="-122"/>
                        </a:rPr>
                        <a:t>提出人：</a:t>
                      </a:r>
                      <a:endParaRPr lang="zh-CN" sz="1800" kern="100">
                        <a:latin typeface="Times New Roman" panose="02020603050405020304"/>
                        <a:ea typeface="宋体" panose="02010600030101010101" pitchFamily="2" charset="-122"/>
                        <a:cs typeface="宋体" panose="02010600030101010101" pitchFamily="2" charset="-122"/>
                      </a:endParaRPr>
                    </a:p>
                  </a:txBody>
                  <a:tcPr marL="31736" marR="317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p>
                      <a:pPr algn="l">
                        <a:lnSpc>
                          <a:spcPct val="125000"/>
                        </a:lnSpc>
                        <a:spcAft>
                          <a:spcPts val="0"/>
                        </a:spcAft>
                      </a:pPr>
                      <a:r>
                        <a:rPr lang="zh-CN" sz="1800" kern="100">
                          <a:latin typeface="Times New Roman" panose="02020603050405020304"/>
                          <a:ea typeface="宋体" panose="02010600030101010101" pitchFamily="2" charset="-122"/>
                          <a:cs typeface="宋体" panose="02010600030101010101" pitchFamily="2" charset="-122"/>
                        </a:rPr>
                        <a:t>组长：</a:t>
                      </a:r>
                      <a:endParaRPr lang="zh-CN" sz="1800" kern="100">
                        <a:latin typeface="Times New Roman" panose="02020603050405020304"/>
                        <a:ea typeface="宋体" panose="02010600030101010101" pitchFamily="2" charset="-122"/>
                        <a:cs typeface="宋体" panose="02010600030101010101" pitchFamily="2" charset="-122"/>
                      </a:endParaRPr>
                    </a:p>
                  </a:txBody>
                  <a:tcPr marL="31736" marR="317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6064">
                <a:tc gridSpan="2">
                  <a:txBody>
                    <a:bodyPr/>
                    <a:p>
                      <a:pPr algn="just">
                        <a:lnSpc>
                          <a:spcPct val="125000"/>
                        </a:lnSpc>
                        <a:spcAft>
                          <a:spcPts val="0"/>
                        </a:spcAft>
                      </a:pPr>
                      <a:r>
                        <a:rPr lang="zh-CN" sz="1800" kern="100" dirty="0">
                          <a:latin typeface="Times New Roman" panose="02020603050405020304"/>
                          <a:ea typeface="宋体" panose="02010600030101010101" pitchFamily="2" charset="-122"/>
                          <a:cs typeface="宋体" panose="02010600030101010101" pitchFamily="2" charset="-122"/>
                        </a:rPr>
                        <a:t>问题描述：</a:t>
                      </a:r>
                      <a:endParaRPr lang="zh-CN" sz="1800" kern="100" dirty="0">
                        <a:latin typeface="Times New Roman" panose="02020603050405020304"/>
                        <a:ea typeface="宋体" panose="02010600030101010101" pitchFamily="2" charset="-122"/>
                      </a:endParaRPr>
                    </a:p>
                    <a:p>
                      <a:pPr algn="just">
                        <a:lnSpc>
                          <a:spcPct val="125000"/>
                        </a:lnSpc>
                        <a:spcAft>
                          <a:spcPts val="0"/>
                        </a:spcAft>
                      </a:pPr>
                      <a:r>
                        <a:rPr lang="en-US" sz="1800" kern="100" dirty="0">
                          <a:latin typeface="宋体" panose="02010600030101010101" pitchFamily="2" charset="-122"/>
                          <a:ea typeface="宋体" panose="02010600030101010101" pitchFamily="2" charset="-122"/>
                          <a:cs typeface="宋体" panose="02010600030101010101" pitchFamily="2" charset="-122"/>
                        </a:rPr>
                        <a:t>1.</a:t>
                      </a:r>
                      <a:endParaRPr lang="zh-CN" sz="1800" kern="100" dirty="0">
                        <a:latin typeface="Times New Roman" panose="02020603050405020304"/>
                        <a:ea typeface="宋体" panose="02010600030101010101" pitchFamily="2" charset="-122"/>
                      </a:endParaRPr>
                    </a:p>
                  </a:txBody>
                  <a:tcPr marL="31736" marR="31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2">
                  <a:txBody>
                    <a:bodyPr/>
                    <a:p>
                      <a:pPr algn="ctr">
                        <a:lnSpc>
                          <a:spcPct val="125000"/>
                        </a:lnSpc>
                        <a:spcAft>
                          <a:spcPts val="0"/>
                        </a:spcAft>
                      </a:pPr>
                      <a:r>
                        <a:rPr lang="zh-CN" sz="1800" kern="100" dirty="0">
                          <a:latin typeface="Times New Roman" panose="02020603050405020304"/>
                          <a:ea typeface="宋体" panose="02010600030101010101" pitchFamily="2" charset="-122"/>
                          <a:cs typeface="宋体" panose="02010600030101010101" pitchFamily="2" charset="-122"/>
                        </a:rPr>
                        <a:t>（照片）</a:t>
                      </a:r>
                      <a:endParaRPr lang="zh-CN" sz="1800" kern="100" dirty="0">
                        <a:latin typeface="Times New Roman" panose="02020603050405020304"/>
                        <a:ea typeface="宋体" panose="02010600030101010101" pitchFamily="2" charset="-122"/>
                        <a:cs typeface="宋体" panose="02010600030101010101" pitchFamily="2" charset="-122"/>
                      </a:endParaRPr>
                    </a:p>
                  </a:txBody>
                  <a:tcPr marL="31736" marR="317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576064">
                <a:tc gridSpan="2">
                  <a:txBody>
                    <a:bodyPr/>
                    <a:p>
                      <a:pPr algn="just">
                        <a:lnSpc>
                          <a:spcPct val="125000"/>
                        </a:lnSpc>
                        <a:spcAft>
                          <a:spcPts val="0"/>
                        </a:spcAft>
                      </a:pPr>
                      <a:r>
                        <a:rPr lang="zh-CN" sz="1800" kern="100">
                          <a:latin typeface="Times New Roman" panose="02020603050405020304"/>
                          <a:ea typeface="宋体" panose="02010600030101010101" pitchFamily="2" charset="-122"/>
                          <a:cs typeface="宋体" panose="02010600030101010101" pitchFamily="2" charset="-122"/>
                        </a:rPr>
                        <a:t>问题描述：</a:t>
                      </a:r>
                      <a:endParaRPr lang="zh-CN" sz="1800" kern="100">
                        <a:latin typeface="Times New Roman" panose="02020603050405020304"/>
                        <a:ea typeface="宋体" panose="02010600030101010101" pitchFamily="2" charset="-122"/>
                      </a:endParaRPr>
                    </a:p>
                    <a:p>
                      <a:pPr algn="just">
                        <a:lnSpc>
                          <a:spcPct val="125000"/>
                        </a:lnSpc>
                        <a:spcAft>
                          <a:spcPts val="0"/>
                        </a:spcAft>
                      </a:pPr>
                      <a:r>
                        <a:rPr lang="en-US" sz="1800" kern="100">
                          <a:latin typeface="宋体" panose="02010600030101010101" pitchFamily="2" charset="-122"/>
                          <a:ea typeface="宋体" panose="02010600030101010101" pitchFamily="2" charset="-122"/>
                          <a:cs typeface="宋体" panose="02010600030101010101" pitchFamily="2" charset="-122"/>
                        </a:rPr>
                        <a:t>2.</a:t>
                      </a:r>
                      <a:endParaRPr lang="zh-CN" sz="1800" kern="100">
                        <a:latin typeface="Times New Roman" panose="02020603050405020304"/>
                        <a:ea typeface="宋体" panose="02010600030101010101" pitchFamily="2" charset="-122"/>
                      </a:endParaRPr>
                    </a:p>
                  </a:txBody>
                  <a:tcPr marL="31736" marR="31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2">
                  <a:txBody>
                    <a:bodyPr/>
                    <a:p>
                      <a:pPr algn="ctr">
                        <a:lnSpc>
                          <a:spcPct val="125000"/>
                        </a:lnSpc>
                        <a:spcAft>
                          <a:spcPts val="0"/>
                        </a:spcAft>
                      </a:pPr>
                      <a:r>
                        <a:rPr lang="zh-CN" sz="1800" kern="100" dirty="0">
                          <a:latin typeface="Times New Roman" panose="02020603050405020304"/>
                          <a:ea typeface="宋体" panose="02010600030101010101" pitchFamily="2" charset="-122"/>
                          <a:cs typeface="宋体" panose="02010600030101010101" pitchFamily="2" charset="-122"/>
                        </a:rPr>
                        <a:t>（照片）</a:t>
                      </a:r>
                      <a:endParaRPr lang="zh-CN" sz="1800" kern="100" dirty="0">
                        <a:latin typeface="Times New Roman" panose="02020603050405020304"/>
                        <a:ea typeface="宋体" panose="02010600030101010101" pitchFamily="2" charset="-122"/>
                        <a:cs typeface="宋体" panose="02010600030101010101" pitchFamily="2" charset="-122"/>
                      </a:endParaRPr>
                    </a:p>
                  </a:txBody>
                  <a:tcPr marL="31736" marR="317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576064">
                <a:tc gridSpan="2">
                  <a:txBody>
                    <a:bodyPr/>
                    <a:p>
                      <a:pPr algn="just">
                        <a:lnSpc>
                          <a:spcPct val="125000"/>
                        </a:lnSpc>
                        <a:spcAft>
                          <a:spcPts val="0"/>
                        </a:spcAft>
                      </a:pPr>
                      <a:r>
                        <a:rPr lang="zh-CN" sz="1800" kern="100">
                          <a:latin typeface="Times New Roman" panose="02020603050405020304"/>
                          <a:ea typeface="宋体" panose="02010600030101010101" pitchFamily="2" charset="-122"/>
                          <a:cs typeface="宋体" panose="02010600030101010101" pitchFamily="2" charset="-122"/>
                        </a:rPr>
                        <a:t>问题描述：</a:t>
                      </a:r>
                      <a:endParaRPr lang="zh-CN" sz="1800" kern="100">
                        <a:latin typeface="Times New Roman" panose="02020603050405020304"/>
                        <a:ea typeface="宋体" panose="02010600030101010101" pitchFamily="2" charset="-122"/>
                      </a:endParaRPr>
                    </a:p>
                    <a:p>
                      <a:pPr algn="just">
                        <a:lnSpc>
                          <a:spcPct val="125000"/>
                        </a:lnSpc>
                        <a:spcAft>
                          <a:spcPts val="0"/>
                        </a:spcAft>
                      </a:pPr>
                      <a:r>
                        <a:rPr lang="en-US" sz="1800" kern="100">
                          <a:latin typeface="宋体" panose="02010600030101010101" pitchFamily="2" charset="-122"/>
                          <a:ea typeface="宋体" panose="02010600030101010101" pitchFamily="2" charset="-122"/>
                          <a:cs typeface="宋体" panose="02010600030101010101" pitchFamily="2" charset="-122"/>
                        </a:rPr>
                        <a:t>3.</a:t>
                      </a:r>
                      <a:endParaRPr lang="zh-CN" sz="1800" kern="100">
                        <a:latin typeface="Times New Roman" panose="02020603050405020304"/>
                        <a:ea typeface="宋体" panose="02010600030101010101" pitchFamily="2" charset="-122"/>
                      </a:endParaRPr>
                    </a:p>
                  </a:txBody>
                  <a:tcPr marL="31736" marR="317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2">
                  <a:txBody>
                    <a:bodyPr/>
                    <a:p>
                      <a:pPr algn="ctr">
                        <a:lnSpc>
                          <a:spcPct val="125000"/>
                        </a:lnSpc>
                        <a:spcAft>
                          <a:spcPts val="0"/>
                        </a:spcAft>
                      </a:pPr>
                      <a:r>
                        <a:rPr lang="zh-CN" sz="1800" kern="100" dirty="0">
                          <a:latin typeface="Times New Roman" panose="02020603050405020304"/>
                          <a:ea typeface="宋体" panose="02010600030101010101" pitchFamily="2" charset="-122"/>
                          <a:cs typeface="宋体" panose="02010600030101010101" pitchFamily="2" charset="-122"/>
                        </a:rPr>
                        <a:t>（照片）</a:t>
                      </a:r>
                      <a:endParaRPr lang="zh-CN" sz="1800" kern="100" dirty="0">
                        <a:latin typeface="Times New Roman" panose="02020603050405020304"/>
                        <a:ea typeface="宋体" panose="02010600030101010101" pitchFamily="2" charset="-122"/>
                        <a:cs typeface="宋体" panose="02010600030101010101" pitchFamily="2" charset="-122"/>
                      </a:endParaRPr>
                    </a:p>
                  </a:txBody>
                  <a:tcPr marL="31736" marR="317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内容占位符 5"/>
          <p:cNvGraphicFramePr>
            <a:graphicFrameLocks noGrp="1"/>
          </p:cNvGraphicFramePr>
          <p:nvPr>
            <p:ph idx="1"/>
            <p:custDataLst>
              <p:tags r:id="rId1"/>
            </p:custDataLst>
          </p:nvPr>
        </p:nvGraphicFramePr>
        <p:xfrm>
          <a:off x="899209" y="4077455"/>
          <a:ext cx="7560945" cy="2585720"/>
        </p:xfrm>
        <a:graphic>
          <a:graphicData uri="http://schemas.openxmlformats.org/drawingml/2006/table">
            <a:tbl>
              <a:tblPr/>
              <a:tblGrid>
                <a:gridCol w="2480945"/>
                <a:gridCol w="2481279"/>
                <a:gridCol w="2598616"/>
              </a:tblGrid>
              <a:tr h="411480">
                <a:tc gridSpan="3">
                  <a:txBody>
                    <a:bodyPr/>
                    <a:lstStyle/>
                    <a:p>
                      <a:pPr algn="just">
                        <a:lnSpc>
                          <a:spcPct val="150000"/>
                        </a:lnSpc>
                        <a:spcAft>
                          <a:spcPts val="0"/>
                        </a:spcAft>
                      </a:pPr>
                      <a:r>
                        <a:rPr lang="zh-CN" sz="1800" kern="100" dirty="0">
                          <a:latin typeface="Times New Roman" panose="02020603050405020304"/>
                          <a:ea typeface="宋体" panose="02010600030101010101" pitchFamily="2" charset="-122"/>
                        </a:rPr>
                        <a:t>工程名称：</a:t>
                      </a:r>
                      <a:endParaRPr lang="zh-CN" sz="1800" kern="100" dirty="0">
                        <a:latin typeface="Times New Roman" panose="02020603050405020304"/>
                        <a:ea typeface="宋体" panose="02010600030101010101" pitchFamily="2" charset="-122"/>
                      </a:endParaRPr>
                    </a:p>
                  </a:txBody>
                  <a:tcPr marL="2592" marR="2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r>
              <a:tr h="411480">
                <a:tc>
                  <a:txBody>
                    <a:bodyPr/>
                    <a:lstStyle/>
                    <a:p>
                      <a:pPr algn="just">
                        <a:lnSpc>
                          <a:spcPct val="150000"/>
                        </a:lnSpc>
                        <a:spcAft>
                          <a:spcPts val="0"/>
                        </a:spcAft>
                      </a:pPr>
                      <a:r>
                        <a:rPr lang="zh-CN" sz="1800" kern="100" dirty="0">
                          <a:latin typeface="Times New Roman" panose="02020603050405020304"/>
                          <a:ea typeface="宋体" panose="02010600030101010101" pitchFamily="2" charset="-122"/>
                        </a:rPr>
                        <a:t>专业：</a:t>
                      </a:r>
                      <a:endParaRPr lang="zh-CN" sz="1800" kern="100" dirty="0">
                        <a:latin typeface="Times New Roman" panose="02020603050405020304"/>
                        <a:ea typeface="宋体" panose="02010600030101010101" pitchFamily="2" charset="-122"/>
                      </a:endParaRPr>
                    </a:p>
                  </a:txBody>
                  <a:tcPr marL="2592" marR="2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sz="1800" kern="100" dirty="0">
                          <a:latin typeface="Times New Roman" panose="02020603050405020304"/>
                          <a:ea typeface="宋体" panose="02010600030101010101" pitchFamily="2" charset="-122"/>
                        </a:rPr>
                        <a:t>提出人：</a:t>
                      </a:r>
                      <a:endParaRPr lang="zh-CN" sz="1800" kern="100" dirty="0">
                        <a:latin typeface="Times New Roman" panose="02020603050405020304"/>
                        <a:ea typeface="宋体" panose="02010600030101010101" pitchFamily="2" charset="-122"/>
                      </a:endParaRPr>
                    </a:p>
                  </a:txBody>
                  <a:tcPr marL="2592" marR="2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sz="1800" kern="100" dirty="0">
                          <a:latin typeface="Times New Roman" panose="02020603050405020304"/>
                          <a:ea typeface="宋体" panose="02010600030101010101" pitchFamily="2" charset="-122"/>
                        </a:rPr>
                        <a:t>填报日期：</a:t>
                      </a:r>
                      <a:endParaRPr lang="zh-CN" sz="1800" kern="100" dirty="0">
                        <a:latin typeface="Times New Roman" panose="02020603050405020304"/>
                        <a:ea typeface="宋体" panose="02010600030101010101" pitchFamily="2" charset="-122"/>
                      </a:endParaRPr>
                    </a:p>
                  </a:txBody>
                  <a:tcPr marL="2592" marR="2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151">
                <a:tc gridSpan="3">
                  <a:txBody>
                    <a:bodyPr/>
                    <a:lstStyle/>
                    <a:p>
                      <a:pPr algn="just">
                        <a:lnSpc>
                          <a:spcPct val="150000"/>
                        </a:lnSpc>
                        <a:spcAft>
                          <a:spcPts val="0"/>
                        </a:spcAft>
                      </a:pPr>
                      <a:r>
                        <a:rPr lang="zh-CN" sz="1800" kern="100" dirty="0">
                          <a:latin typeface="Times New Roman" panose="02020603050405020304"/>
                          <a:ea typeface="宋体" panose="02010600030101010101" pitchFamily="2" charset="-122"/>
                        </a:rPr>
                        <a:t>要求答复</a:t>
                      </a:r>
                      <a:r>
                        <a:rPr lang="en-US" sz="1800" kern="100" dirty="0">
                          <a:latin typeface="Times New Roman" panose="02020603050405020304"/>
                          <a:ea typeface="宋体" panose="02010600030101010101" pitchFamily="2" charset="-122"/>
                        </a:rPr>
                        <a:t>/</a:t>
                      </a:r>
                      <a:r>
                        <a:rPr lang="zh-CN" sz="1800" kern="100" dirty="0">
                          <a:latin typeface="Times New Roman" panose="02020603050405020304"/>
                          <a:ea typeface="宋体" panose="02010600030101010101" pitchFamily="2" charset="-122"/>
                        </a:rPr>
                        <a:t>澄清时间：</a:t>
                      </a:r>
                      <a:endParaRPr lang="zh-CN" sz="1800" kern="100" dirty="0">
                        <a:latin typeface="Times New Roman" panose="02020603050405020304"/>
                        <a:ea typeface="宋体" panose="02010600030101010101" pitchFamily="2" charset="-122"/>
                      </a:endParaRPr>
                    </a:p>
                  </a:txBody>
                  <a:tcPr marL="2592" marR="2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r>
              <a:tr h="396151">
                <a:tc gridSpan="3">
                  <a:txBody>
                    <a:bodyPr/>
                    <a:lstStyle/>
                    <a:p>
                      <a:pPr algn="just">
                        <a:lnSpc>
                          <a:spcPct val="150000"/>
                        </a:lnSpc>
                        <a:spcAft>
                          <a:spcPts val="0"/>
                        </a:spcAft>
                      </a:pPr>
                      <a:r>
                        <a:rPr lang="zh-CN" sz="1800" kern="100" dirty="0">
                          <a:latin typeface="Times New Roman" panose="02020603050405020304"/>
                          <a:ea typeface="宋体" panose="02010600030101010101" pitchFamily="2" charset="-122"/>
                        </a:rPr>
                        <a:t>需澄清内容：</a:t>
                      </a:r>
                      <a:endParaRPr lang="zh-CN" sz="1800" kern="100" dirty="0">
                        <a:latin typeface="Times New Roman" panose="02020603050405020304"/>
                        <a:ea typeface="宋体" panose="02010600030101010101" pitchFamily="2" charset="-122"/>
                      </a:endParaRPr>
                    </a:p>
                  </a:txBody>
                  <a:tcPr marL="2592" marR="25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r>
              <a:tr h="396151">
                <a:tc gridSpan="3">
                  <a:txBody>
                    <a:bodyPr/>
                    <a:lstStyle/>
                    <a:p>
                      <a:pPr algn="just">
                        <a:lnSpc>
                          <a:spcPct val="150000"/>
                        </a:lnSpc>
                        <a:spcAft>
                          <a:spcPts val="0"/>
                        </a:spcAft>
                      </a:pPr>
                      <a:r>
                        <a:rPr lang="zh-CN" sz="1800" kern="100" dirty="0">
                          <a:latin typeface="Times New Roman" panose="02020603050405020304"/>
                          <a:ea typeface="宋体" panose="02010600030101010101" pitchFamily="2" charset="-122"/>
                        </a:rPr>
                        <a:t>答复</a:t>
                      </a:r>
                      <a:r>
                        <a:rPr lang="en-US" sz="1800" kern="100" dirty="0">
                          <a:latin typeface="Times New Roman" panose="02020603050405020304"/>
                          <a:ea typeface="宋体" panose="02010600030101010101" pitchFamily="2" charset="-122"/>
                        </a:rPr>
                        <a:t>/</a:t>
                      </a:r>
                      <a:r>
                        <a:rPr lang="zh-CN" sz="1800" kern="100" dirty="0">
                          <a:latin typeface="Times New Roman" panose="02020603050405020304"/>
                          <a:ea typeface="宋体" panose="02010600030101010101" pitchFamily="2" charset="-122"/>
                        </a:rPr>
                        <a:t>澄清部门及联系人：</a:t>
                      </a:r>
                      <a:endParaRPr lang="zh-CN" sz="1800" kern="100" dirty="0">
                        <a:latin typeface="Times New Roman" panose="02020603050405020304"/>
                        <a:ea typeface="宋体" panose="02010600030101010101" pitchFamily="2" charset="-122"/>
                      </a:endParaRPr>
                    </a:p>
                  </a:txBody>
                  <a:tcPr marL="2592" marR="2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r>
              <a:tr h="528844">
                <a:tc gridSpan="3">
                  <a:txBody>
                    <a:bodyPr/>
                    <a:lstStyle/>
                    <a:p>
                      <a:pPr algn="just">
                        <a:lnSpc>
                          <a:spcPct val="150000"/>
                        </a:lnSpc>
                        <a:spcAft>
                          <a:spcPts val="0"/>
                        </a:spcAft>
                      </a:pPr>
                      <a:r>
                        <a:rPr lang="zh-CN" sz="1800" kern="100" dirty="0">
                          <a:latin typeface="Times New Roman" panose="02020603050405020304"/>
                          <a:ea typeface="宋体" panose="02010600030101010101" pitchFamily="2" charset="-122"/>
                        </a:rPr>
                        <a:t>答复</a:t>
                      </a:r>
                      <a:r>
                        <a:rPr lang="en-US" sz="1800" kern="100" dirty="0">
                          <a:latin typeface="Times New Roman" panose="02020603050405020304"/>
                          <a:ea typeface="宋体" panose="02010600030101010101" pitchFamily="2" charset="-122"/>
                        </a:rPr>
                        <a:t>/</a:t>
                      </a:r>
                      <a:r>
                        <a:rPr lang="zh-CN" sz="1800" kern="100" dirty="0">
                          <a:latin typeface="Times New Roman" panose="02020603050405020304"/>
                          <a:ea typeface="宋体" panose="02010600030101010101" pitchFamily="2" charset="-122"/>
                        </a:rPr>
                        <a:t>澄清内容：</a:t>
                      </a:r>
                      <a:endParaRPr lang="zh-CN" sz="1800" kern="100" dirty="0">
                        <a:latin typeface="Times New Roman" panose="02020603050405020304"/>
                        <a:ea typeface="宋体" panose="02010600030101010101" pitchFamily="2" charset="-122"/>
                      </a:endParaRPr>
                    </a:p>
                  </a:txBody>
                  <a:tcPr marL="2592" marR="25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r>
            </a:tbl>
          </a:graphicData>
        </a:graphic>
      </p:graphicFrame>
      <p:sp>
        <p:nvSpPr>
          <p:cNvPr id="5" name="标题 1"/>
          <p:cNvSpPr txBox="1"/>
          <p:nvPr/>
        </p:nvSpPr>
        <p:spPr>
          <a:xfrm>
            <a:off x="899160" y="3429000"/>
            <a:ext cx="7173595" cy="492760"/>
          </a:xfrm>
          <a:prstGeom prst="rect">
            <a:avLst/>
          </a:prstGeom>
        </p:spPr>
        <p:txBody>
          <a:bodyPr vert="horz" lIns="0" rIns="0" bIns="0" anchor="b">
            <a:normAutofit/>
          </a:bodyPr>
          <a:lstStyle/>
          <a:p>
            <a:pPr algn="l"/>
            <a:r>
              <a:rPr lang="zh-CN" altLang="zh-CN" sz="2400" dirty="0"/>
              <a:t>附件</a:t>
            </a:r>
            <a:r>
              <a:rPr lang="en-US" altLang="zh-CN" sz="2400" dirty="0"/>
              <a:t> 5                            </a:t>
            </a:r>
            <a:r>
              <a:rPr lang="zh-CN" altLang="zh-CN" sz="2400" dirty="0"/>
              <a:t>澄清通知单</a:t>
            </a:r>
            <a:endParaRPr lang="zh-CN" altLang="zh-CN" sz="2400" dirty="0"/>
          </a:p>
        </p:txBody>
      </p:sp>
      <p:sp>
        <p:nvSpPr>
          <p:cNvPr id="11" name="TextBox 10"/>
          <p:cNvSpPr txBox="1"/>
          <p:nvPr/>
        </p:nvSpPr>
        <p:spPr>
          <a:xfrm>
            <a:off x="703580" y="981075"/>
            <a:ext cx="7828915" cy="2153285"/>
          </a:xfrm>
          <a:prstGeom prst="rect">
            <a:avLst/>
          </a:prstGeom>
          <a:noFill/>
        </p:spPr>
        <p:txBody>
          <a:bodyPr wrap="square" rtlCol="0">
            <a:spAutoFit/>
          </a:bodyPr>
          <a:lstStyle/>
          <a:p>
            <a:r>
              <a:rPr lang="en-US" altLang="zh-CN" sz="2400" b="1" dirty="0">
                <a:latin typeface="宋体" panose="02010600030101010101" pitchFamily="2" charset="-122"/>
                <a:ea typeface="宋体" panose="02010600030101010101" pitchFamily="2" charset="-122"/>
                <a:cs typeface="宋体" panose="02010600030101010101" pitchFamily="2" charset="-122"/>
              </a:rPr>
              <a:t>3</a:t>
            </a:r>
            <a:r>
              <a:rPr lang="zh-CN" altLang="en-US" sz="2400" b="1" dirty="0">
                <a:latin typeface="宋体" panose="02010600030101010101" pitchFamily="2" charset="-122"/>
                <a:ea typeface="宋体" panose="02010600030101010101" pitchFamily="2" charset="-122"/>
                <a:cs typeface="宋体" panose="02010600030101010101" pitchFamily="2" charset="-122"/>
              </a:rPr>
              <a:t>、</a:t>
            </a:r>
            <a:r>
              <a:rPr lang="zh-CN" altLang="en-US" sz="2400" b="1">
                <a:latin typeface="宋体" panose="02010600030101010101" pitchFamily="2" charset="-122"/>
                <a:ea typeface="宋体" panose="02010600030101010101" pitchFamily="2" charset="-122"/>
                <a:cs typeface="宋体" panose="02010600030101010101" pitchFamily="2" charset="-122"/>
                <a:sym typeface="+mn-ea"/>
              </a:rPr>
              <a:t>澄清通知单填写</a:t>
            </a:r>
            <a:endParaRPr lang="zh-CN" altLang="en-US" sz="2000" b="1">
              <a:latin typeface="宋体" panose="02010600030101010101" pitchFamily="2" charset="-122"/>
              <a:ea typeface="宋体" panose="02010600030101010101" pitchFamily="2" charset="-122"/>
              <a:cs typeface="宋体" panose="02010600030101010101" pitchFamily="2" charset="-122"/>
              <a:sym typeface="+mn-ea"/>
            </a:endParaRPr>
          </a:p>
          <a:p>
            <a:r>
              <a:rPr lang="zh-CN" altLang="en-US" sz="2000">
                <a:latin typeface="宋体" panose="02010600030101010101" pitchFamily="2" charset="-122"/>
                <a:ea typeface="宋体" panose="02010600030101010101" pitchFamily="2" charset="-122"/>
                <a:cs typeface="宋体" panose="02010600030101010101" pitchFamily="2" charset="-122"/>
                <a:sym typeface="+mn-ea"/>
              </a:rPr>
              <a:t> </a:t>
            </a:r>
            <a:r>
              <a:rPr lang="en-US" altLang="zh-CN" sz="2000">
                <a:latin typeface="宋体" panose="02010600030101010101" pitchFamily="2" charset="-122"/>
                <a:ea typeface="宋体" panose="02010600030101010101" pitchFamily="2" charset="-122"/>
                <a:cs typeface="宋体" panose="02010600030101010101" pitchFamily="2" charset="-122"/>
                <a:sym typeface="+mn-ea"/>
              </a:rPr>
              <a:t> </a:t>
            </a:r>
            <a:r>
              <a:rPr lang="en-US" altLang="zh-CN">
                <a:latin typeface="宋体" panose="02010600030101010101" pitchFamily="2" charset="-122"/>
                <a:ea typeface="宋体" panose="02010600030101010101" pitchFamily="2" charset="-122"/>
                <a:cs typeface="宋体" panose="02010600030101010101" pitchFamily="2" charset="-122"/>
                <a:sym typeface="+mn-ea"/>
              </a:rPr>
              <a:t> </a:t>
            </a:r>
            <a:r>
              <a:rPr lang="zh-CN" altLang="en-US">
                <a:latin typeface="宋体" panose="02010600030101010101" pitchFamily="2" charset="-122"/>
                <a:ea typeface="宋体" panose="02010600030101010101" pitchFamily="2" charset="-122"/>
                <a:cs typeface="宋体" panose="02010600030101010101" pitchFamily="2" charset="-122"/>
                <a:sym typeface="+mn-ea"/>
              </a:rPr>
              <a:t>需要澄清和答复的内容应及时填写澄清通知单</a:t>
            </a:r>
            <a:endParaRPr lang="zh-CN" altLang="en-US">
              <a:latin typeface="宋体" panose="02010600030101010101" pitchFamily="2" charset="-122"/>
              <a:ea typeface="宋体" panose="02010600030101010101" pitchFamily="2" charset="-122"/>
              <a:cs typeface="宋体" panose="02010600030101010101" pitchFamily="2" charset="-122"/>
              <a:sym typeface="+mn-ea"/>
            </a:endParaRPr>
          </a:p>
          <a:p>
            <a:r>
              <a:rPr lang="en-US" altLang="zh-CN" dirty="0"/>
              <a:t>  </a:t>
            </a:r>
            <a:r>
              <a:rPr lang="zh-CN" altLang="en-US" dirty="0"/>
              <a:t>（</a:t>
            </a:r>
            <a:r>
              <a:rPr lang="en-US" altLang="zh-CN" dirty="0"/>
              <a:t>1</a:t>
            </a:r>
            <a:r>
              <a:rPr lang="zh-CN" altLang="en-US" dirty="0"/>
              <a:t>）工程名称</a:t>
            </a:r>
            <a:r>
              <a:rPr lang="en-US" altLang="zh-CN" dirty="0"/>
              <a:t>---</a:t>
            </a:r>
            <a:r>
              <a:rPr lang="zh-CN" altLang="en-US" dirty="0"/>
              <a:t>专业组</a:t>
            </a:r>
            <a:r>
              <a:rPr lang="en-US" altLang="zh-CN" dirty="0"/>
              <a:t>---</a:t>
            </a:r>
            <a:r>
              <a:rPr lang="zh-CN" altLang="en-US" dirty="0"/>
              <a:t>提出人</a:t>
            </a:r>
            <a:r>
              <a:rPr lang="en-US" altLang="zh-CN" dirty="0"/>
              <a:t>---</a:t>
            </a:r>
            <a:r>
              <a:rPr lang="zh-CN" altLang="en-US" dirty="0"/>
              <a:t>填报日期</a:t>
            </a:r>
            <a:endParaRPr lang="en-US" altLang="zh-CN" dirty="0"/>
          </a:p>
          <a:p>
            <a:r>
              <a:rPr lang="en-US" altLang="zh-CN" dirty="0"/>
              <a:t>  </a:t>
            </a:r>
            <a:r>
              <a:rPr lang="zh-CN" altLang="en-US" dirty="0"/>
              <a:t>（</a:t>
            </a:r>
            <a:r>
              <a:rPr lang="en-US" altLang="zh-CN" dirty="0"/>
              <a:t>2</a:t>
            </a:r>
            <a:r>
              <a:rPr lang="zh-CN" altLang="en-US" dirty="0"/>
              <a:t>）</a:t>
            </a:r>
            <a:r>
              <a:rPr lang="zh-CN" altLang="zh-CN" dirty="0"/>
              <a:t>要求答复</a:t>
            </a:r>
            <a:r>
              <a:rPr lang="en-US" altLang="zh-CN" dirty="0"/>
              <a:t>/</a:t>
            </a:r>
            <a:r>
              <a:rPr lang="zh-CN" altLang="zh-CN" dirty="0"/>
              <a:t>澄清时间：</a:t>
            </a:r>
            <a:r>
              <a:rPr lang="zh-CN" altLang="en-US" dirty="0">
                <a:solidFill>
                  <a:srgbClr val="FF0000"/>
                </a:solidFill>
              </a:rPr>
              <a:t>时间尽量具体。</a:t>
            </a:r>
            <a:endParaRPr lang="zh-CN" altLang="zh-CN" dirty="0">
              <a:solidFill>
                <a:srgbClr val="FF0000"/>
              </a:solidFill>
            </a:endParaRPr>
          </a:p>
          <a:p>
            <a:r>
              <a:rPr lang="en-US" altLang="zh-CN" dirty="0"/>
              <a:t>  </a:t>
            </a:r>
            <a:r>
              <a:rPr lang="zh-CN" altLang="en-US" dirty="0"/>
              <a:t>（</a:t>
            </a:r>
            <a:r>
              <a:rPr lang="en-US" altLang="zh-CN" dirty="0"/>
              <a:t>3</a:t>
            </a:r>
            <a:r>
              <a:rPr lang="zh-CN" altLang="en-US" dirty="0"/>
              <a:t>）</a:t>
            </a:r>
            <a:r>
              <a:rPr lang="zh-CN" altLang="zh-CN" dirty="0"/>
              <a:t>需</a:t>
            </a:r>
            <a:r>
              <a:rPr lang="zh-CN" altLang="en-US" dirty="0"/>
              <a:t>答复</a:t>
            </a:r>
            <a:r>
              <a:rPr lang="en-US" altLang="zh-CN" dirty="0"/>
              <a:t>/</a:t>
            </a:r>
            <a:r>
              <a:rPr lang="zh-CN" altLang="zh-CN" dirty="0"/>
              <a:t>澄清内容：</a:t>
            </a:r>
            <a:r>
              <a:rPr lang="zh-CN" altLang="en-US" dirty="0">
                <a:solidFill>
                  <a:srgbClr val="FF0000"/>
                </a:solidFill>
              </a:rPr>
              <a:t>应填写具体到需答复</a:t>
            </a:r>
            <a:r>
              <a:rPr lang="en-US" altLang="zh-CN" dirty="0">
                <a:solidFill>
                  <a:srgbClr val="FF0000"/>
                </a:solidFill>
              </a:rPr>
              <a:t>/</a:t>
            </a:r>
            <a:r>
              <a:rPr lang="zh-CN" altLang="en-US" dirty="0">
                <a:solidFill>
                  <a:srgbClr val="FF0000"/>
                </a:solidFill>
              </a:rPr>
              <a:t>澄清的内容、哪个份文件编号、页码等。</a:t>
            </a:r>
            <a:endParaRPr lang="zh-CN" altLang="zh-CN" dirty="0">
              <a:solidFill>
                <a:srgbClr val="FF0000"/>
              </a:solidFill>
            </a:endParaRPr>
          </a:p>
          <a:p>
            <a:r>
              <a:rPr lang="en-US" altLang="zh-CN" dirty="0"/>
              <a:t>  </a:t>
            </a:r>
            <a:r>
              <a:rPr lang="zh-CN" altLang="en-US" dirty="0"/>
              <a:t>（</a:t>
            </a:r>
            <a:r>
              <a:rPr lang="en-US" altLang="zh-CN" dirty="0"/>
              <a:t>4</a:t>
            </a:r>
            <a:r>
              <a:rPr lang="zh-CN" altLang="en-US" dirty="0"/>
              <a:t>）</a:t>
            </a:r>
            <a:r>
              <a:rPr lang="zh-CN" altLang="zh-CN" dirty="0"/>
              <a:t>答复</a:t>
            </a:r>
            <a:r>
              <a:rPr lang="en-US" altLang="zh-CN" dirty="0"/>
              <a:t>/</a:t>
            </a:r>
            <a:r>
              <a:rPr lang="zh-CN" altLang="zh-CN" dirty="0"/>
              <a:t>澄清内容</a:t>
            </a:r>
            <a:r>
              <a:rPr lang="zh-CN" altLang="en-US" dirty="0"/>
              <a:t>：</a:t>
            </a:r>
            <a:r>
              <a:rPr lang="zh-CN" altLang="en-US" dirty="0">
                <a:solidFill>
                  <a:srgbClr val="FF0000"/>
                </a:solidFill>
              </a:rPr>
              <a:t>应按需答复</a:t>
            </a:r>
            <a:r>
              <a:rPr lang="en-US" altLang="zh-CN" dirty="0">
                <a:solidFill>
                  <a:srgbClr val="FF0000"/>
                </a:solidFill>
              </a:rPr>
              <a:t>/</a:t>
            </a:r>
            <a:r>
              <a:rPr lang="zh-CN" altLang="en-US" dirty="0">
                <a:solidFill>
                  <a:srgbClr val="FF0000"/>
                </a:solidFill>
              </a:rPr>
              <a:t>澄清的内容逐项澄清。</a:t>
            </a:r>
            <a:endParaRPr lang="en-US" altLang="zh-CN" dirty="0">
              <a:solidFill>
                <a:srgbClr val="FF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980728"/>
            <a:ext cx="8291264" cy="1944216"/>
          </a:xfrm>
        </p:spPr>
        <p:txBody>
          <a:bodyPr>
            <a:noAutofit/>
          </a:bodyPr>
          <a:lstStyle/>
          <a:p>
            <a:pPr marL="0" indent="0" algn="ctr">
              <a:buNone/>
            </a:pPr>
            <a:r>
              <a:rPr lang="zh-CN" altLang="en-US" sz="4400" b="1" dirty="0">
                <a:solidFill>
                  <a:srgbClr val="FF0000"/>
                </a:solidFill>
              </a:rPr>
              <a:t>谢谢！</a:t>
            </a:r>
            <a:endParaRPr lang="zh-CN" altLang="en-US" sz="4400" dirty="0">
              <a:solidFill>
                <a:srgbClr val="FF0000"/>
              </a:solidFill>
            </a:endParaRPr>
          </a:p>
          <a:p>
            <a:pPr marL="0" indent="0" algn="ctr">
              <a:buNone/>
            </a:pPr>
            <a:r>
              <a:rPr lang="en-US" altLang="zh-CN" sz="4400" b="1" dirty="0">
                <a:solidFill>
                  <a:srgbClr val="FF0000"/>
                </a:solidFill>
              </a:rPr>
              <a:t>THANK YOU !</a:t>
            </a:r>
            <a:endParaRPr lang="zh-CN" altLang="en-US" sz="4400" dirty="0">
              <a:solidFill>
                <a:srgbClr val="FF0000"/>
              </a:solidFill>
            </a:endParaRPr>
          </a:p>
        </p:txBody>
      </p:sp>
      <p:pic>
        <p:nvPicPr>
          <p:cNvPr id="4" name="图片 3"/>
          <p:cNvPicPr>
            <a:picLocks noChangeAspect="1"/>
          </p:cNvPicPr>
          <p:nvPr/>
        </p:nvPicPr>
        <p:blipFill>
          <a:blip r:embed="rId1" cstate="print"/>
          <a:stretch>
            <a:fillRect/>
          </a:stretch>
        </p:blipFill>
        <p:spPr>
          <a:xfrm>
            <a:off x="0" y="2924944"/>
            <a:ext cx="9144000" cy="227173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32673" y="980728"/>
            <a:ext cx="8229600" cy="504056"/>
          </a:xfrm>
        </p:spPr>
        <p:txBody>
          <a:bodyPr/>
          <a:lstStyle/>
          <a:p>
            <a:pPr marL="0" indent="0">
              <a:buNone/>
            </a:pPr>
            <a:r>
              <a:rPr lang="zh-CN" altLang="en-US" dirty="0" smtClean="0"/>
              <a:t>一、核电工程施工质量评价体系介绍</a:t>
            </a:r>
            <a:endParaRPr lang="zh-CN" altLang="en-US" dirty="0"/>
          </a:p>
        </p:txBody>
      </p:sp>
      <p:pic>
        <p:nvPicPr>
          <p:cNvPr id="126" name="图片 125"/>
          <p:cNvPicPr>
            <a:picLocks noChangeAspect="1"/>
          </p:cNvPicPr>
          <p:nvPr/>
        </p:nvPicPr>
        <p:blipFill>
          <a:blip r:embed="rId1"/>
          <a:stretch>
            <a:fillRect/>
          </a:stretch>
        </p:blipFill>
        <p:spPr>
          <a:xfrm>
            <a:off x="130458" y="1484784"/>
            <a:ext cx="8834029" cy="535821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04706" y="908720"/>
            <a:ext cx="8343758" cy="5949280"/>
          </a:xfrm>
        </p:spPr>
        <p:txBody>
          <a:bodyPr>
            <a:normAutofit lnSpcReduction="10000"/>
          </a:bodyPr>
          <a:lstStyle/>
          <a:p>
            <a:pPr marL="0" indent="0">
              <a:spcBef>
                <a:spcPts val="600"/>
              </a:spcBef>
              <a:spcAft>
                <a:spcPts val="600"/>
              </a:spcAft>
              <a:buNone/>
            </a:pPr>
            <a:r>
              <a:rPr lang="zh-CN" altLang="en-US" sz="2400" dirty="0" smtClean="0"/>
              <a:t>二、 焊接专项工程质量评价范围</a:t>
            </a:r>
            <a:endParaRPr lang="zh-CN" altLang="en-US" sz="2400" dirty="0"/>
          </a:p>
          <a:p>
            <a:pPr marL="0" indent="0">
              <a:spcBef>
                <a:spcPts val="600"/>
              </a:spcBef>
              <a:spcAft>
                <a:spcPts val="600"/>
              </a:spcAft>
              <a:buNone/>
            </a:pPr>
            <a:r>
              <a:rPr lang="en-US" altLang="zh-CN" sz="2400" dirty="0" smtClean="0"/>
              <a:t>1</a:t>
            </a:r>
            <a:r>
              <a:rPr lang="zh-CN" altLang="en-US" sz="2400" dirty="0" smtClean="0"/>
              <a:t>、总体范围：包括</a:t>
            </a:r>
            <a:r>
              <a:rPr lang="zh-CN" altLang="en-US" sz="2400" dirty="0"/>
              <a:t>核岛、常规岛及</a:t>
            </a:r>
            <a:r>
              <a:rPr lang="en-US" altLang="zh-CN" sz="2400" dirty="0"/>
              <a:t>BOP</a:t>
            </a:r>
            <a:r>
              <a:rPr lang="zh-CN" altLang="en-US" sz="2400" dirty="0" smtClean="0"/>
              <a:t>等。</a:t>
            </a:r>
            <a:endParaRPr lang="en-US" altLang="zh-CN" sz="2400" dirty="0" smtClean="0"/>
          </a:p>
          <a:p>
            <a:pPr marL="0" indent="0">
              <a:spcBef>
                <a:spcPts val="600"/>
              </a:spcBef>
              <a:spcAft>
                <a:spcPts val="600"/>
              </a:spcAft>
              <a:buNone/>
            </a:pPr>
            <a:r>
              <a:rPr lang="en-US" altLang="zh-CN" sz="2400" dirty="0" smtClean="0">
                <a:solidFill>
                  <a:srgbClr val="FF0000"/>
                </a:solidFill>
              </a:rPr>
              <a:t>2</a:t>
            </a:r>
            <a:r>
              <a:rPr lang="zh-CN" altLang="en-US" sz="2400" dirty="0" smtClean="0">
                <a:solidFill>
                  <a:srgbClr val="FF0000"/>
                </a:solidFill>
              </a:rPr>
              <a:t>、焊接专项评价范围：</a:t>
            </a:r>
            <a:r>
              <a:rPr lang="zh-CN" altLang="en-US" sz="2400" dirty="0">
                <a:solidFill>
                  <a:srgbClr val="FF0000"/>
                </a:solidFill>
              </a:rPr>
              <a:t>应涵盖土建单项工程和机械单项工程中的全部焊接工作，包括（但不限于）管道、设备、重要钢结构、预制构件及钢衬里和贯穿件等</a:t>
            </a:r>
            <a:r>
              <a:rPr lang="zh-CN" altLang="en-US" sz="2400" dirty="0" smtClean="0">
                <a:solidFill>
                  <a:srgbClr val="FF0000"/>
                </a:solidFill>
              </a:rPr>
              <a:t>。</a:t>
            </a:r>
            <a:endParaRPr lang="en-US" altLang="zh-CN" sz="2400" dirty="0" smtClean="0">
              <a:solidFill>
                <a:srgbClr val="FF0000"/>
              </a:solidFill>
            </a:endParaRPr>
          </a:p>
          <a:p>
            <a:pPr marL="0" indent="0">
              <a:spcBef>
                <a:spcPts val="600"/>
              </a:spcBef>
              <a:spcAft>
                <a:spcPts val="600"/>
              </a:spcAft>
              <a:buNone/>
            </a:pPr>
            <a:r>
              <a:rPr lang="zh-CN" altLang="en-US" sz="2400" dirty="0"/>
              <a:t>三、</a:t>
            </a:r>
            <a:r>
              <a:rPr lang="zh-CN" altLang="en-US" sz="2400" dirty="0">
                <a:solidFill>
                  <a:schemeClr val="tx1"/>
                </a:solidFill>
              </a:rPr>
              <a:t>焊接专项工程质量评价阶段</a:t>
            </a:r>
            <a:endParaRPr lang="zh-CN" altLang="en-US" sz="2400" dirty="0">
              <a:solidFill>
                <a:schemeClr val="tx1"/>
              </a:solidFill>
            </a:endParaRPr>
          </a:p>
          <a:p>
            <a:pPr marL="0" indent="0">
              <a:spcBef>
                <a:spcPts val="600"/>
              </a:spcBef>
              <a:spcAft>
                <a:spcPts val="600"/>
              </a:spcAft>
              <a:buNone/>
            </a:pPr>
            <a:r>
              <a:rPr lang="en-US" altLang="zh-CN" sz="2400" dirty="0">
                <a:solidFill>
                  <a:srgbClr val="FF0000"/>
                </a:solidFill>
              </a:rPr>
              <a:t>1</a:t>
            </a:r>
            <a:r>
              <a:rPr lang="zh-CN" altLang="en-US" sz="2400" dirty="0">
                <a:solidFill>
                  <a:srgbClr val="FF0000"/>
                </a:solidFill>
              </a:rPr>
              <a:t>、穹顶吊装后阶段</a:t>
            </a:r>
            <a:endParaRPr lang="zh-CN" altLang="en-US" sz="2400" dirty="0">
              <a:solidFill>
                <a:srgbClr val="FF0000"/>
              </a:solidFill>
            </a:endParaRPr>
          </a:p>
          <a:p>
            <a:pPr marL="0" indent="0">
              <a:spcBef>
                <a:spcPts val="600"/>
              </a:spcBef>
              <a:spcAft>
                <a:spcPts val="600"/>
              </a:spcAft>
              <a:buNone/>
            </a:pPr>
            <a:r>
              <a:rPr lang="en-US" altLang="zh-CN" sz="2400" dirty="0">
                <a:solidFill>
                  <a:srgbClr val="FF0000"/>
                </a:solidFill>
              </a:rPr>
              <a:t>2</a:t>
            </a:r>
            <a:r>
              <a:rPr lang="zh-CN" altLang="en-US" sz="2400" dirty="0">
                <a:solidFill>
                  <a:srgbClr val="FF0000"/>
                </a:solidFill>
              </a:rPr>
              <a:t>、冷态功能试验后阶段</a:t>
            </a:r>
            <a:endParaRPr lang="zh-CN" altLang="en-US" sz="2400" dirty="0">
              <a:solidFill>
                <a:srgbClr val="FF0000"/>
              </a:solidFill>
            </a:endParaRPr>
          </a:p>
          <a:p>
            <a:pPr marL="0" indent="0">
              <a:spcBef>
                <a:spcPts val="600"/>
              </a:spcBef>
              <a:spcAft>
                <a:spcPts val="600"/>
              </a:spcAft>
              <a:buNone/>
            </a:pPr>
            <a:r>
              <a:rPr lang="en-US" altLang="zh-CN" sz="2400" dirty="0">
                <a:solidFill>
                  <a:srgbClr val="FF0000"/>
                </a:solidFill>
              </a:rPr>
              <a:t>3</a:t>
            </a:r>
            <a:r>
              <a:rPr lang="zh-CN" altLang="en-US" sz="2400" dirty="0">
                <a:solidFill>
                  <a:srgbClr val="FF0000"/>
                </a:solidFill>
              </a:rPr>
              <a:t>、商运一年后</a:t>
            </a:r>
            <a:r>
              <a:rPr lang="zh-CN" altLang="en-US" sz="2400" dirty="0" smtClean="0">
                <a:solidFill>
                  <a:srgbClr val="FF0000"/>
                </a:solidFill>
              </a:rPr>
              <a:t>阶段</a:t>
            </a:r>
            <a:endParaRPr lang="en-US" altLang="zh-CN" sz="2400" dirty="0" smtClean="0">
              <a:solidFill>
                <a:srgbClr val="FF0000"/>
              </a:solidFill>
            </a:endParaRPr>
          </a:p>
          <a:p>
            <a:pPr marL="0" indent="0">
              <a:spcBef>
                <a:spcPts val="600"/>
              </a:spcBef>
              <a:spcAft>
                <a:spcPts val="600"/>
              </a:spcAft>
              <a:buNone/>
            </a:pPr>
            <a:r>
              <a:rPr lang="zh-CN" altLang="en-US" sz="2400" dirty="0" smtClean="0"/>
              <a:t>四、评价条件</a:t>
            </a:r>
            <a:endParaRPr lang="en-US" altLang="zh-CN" sz="2400" dirty="0" smtClean="0"/>
          </a:p>
          <a:p>
            <a:pPr marL="0" indent="0">
              <a:spcBef>
                <a:spcPts val="600"/>
              </a:spcBef>
              <a:spcAft>
                <a:spcPts val="600"/>
              </a:spcAft>
              <a:buNone/>
            </a:pPr>
            <a:r>
              <a:rPr lang="en-US" altLang="zh-CN" sz="2400" dirty="0" smtClean="0">
                <a:solidFill>
                  <a:srgbClr val="FF0000"/>
                </a:solidFill>
              </a:rPr>
              <a:t>6.2.2 </a:t>
            </a:r>
            <a:r>
              <a:rPr lang="zh-CN" altLang="en-US" sz="2400" dirty="0" smtClean="0">
                <a:solidFill>
                  <a:srgbClr val="FF0000"/>
                </a:solidFill>
              </a:rPr>
              <a:t>焊接</a:t>
            </a:r>
            <a:r>
              <a:rPr lang="zh-CN" altLang="en-US" sz="2400" dirty="0">
                <a:solidFill>
                  <a:srgbClr val="FF0000"/>
                </a:solidFill>
              </a:rPr>
              <a:t>专项工程评价在申请单位自检合格的基础上进行评价，按照专业特点分阶段识别，抽取焊接的评价内容。</a:t>
            </a:r>
            <a:endParaRPr lang="zh-CN" altLang="en-US" sz="2400" dirty="0">
              <a:solidFill>
                <a:srgbClr val="FF0000"/>
              </a:solidFill>
            </a:endParaRPr>
          </a:p>
          <a:p>
            <a:pPr marL="0" indent="0">
              <a:spcBef>
                <a:spcPts val="600"/>
              </a:spcBef>
              <a:spcAft>
                <a:spcPts val="600"/>
              </a:spcAft>
              <a:buNone/>
            </a:pPr>
            <a:endParaRPr lang="en-US" altLang="zh-CN" sz="2400" dirty="0" smtClean="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908720"/>
            <a:ext cx="8229600" cy="5559896"/>
          </a:xfrm>
        </p:spPr>
        <p:txBody>
          <a:bodyPr>
            <a:normAutofit lnSpcReduction="10000"/>
          </a:bodyPr>
          <a:lstStyle/>
          <a:p>
            <a:pPr marL="0" indent="0">
              <a:buNone/>
            </a:pPr>
            <a:r>
              <a:rPr lang="zh-CN" altLang="en-US" dirty="0" smtClean="0"/>
              <a:t>五、</a:t>
            </a:r>
            <a:r>
              <a:rPr lang="zh-CN" altLang="en-US" dirty="0"/>
              <a:t>焊接</a:t>
            </a:r>
            <a:r>
              <a:rPr lang="zh-CN" altLang="en-US" dirty="0" smtClean="0"/>
              <a:t>专项抽样方法（参考</a:t>
            </a:r>
            <a:r>
              <a:rPr lang="en-US" altLang="zh-CN" dirty="0" smtClean="0"/>
              <a:t>6.2</a:t>
            </a:r>
            <a:r>
              <a:rPr lang="zh-CN" altLang="en-US" dirty="0" smtClean="0"/>
              <a:t>条）</a:t>
            </a:r>
            <a:endParaRPr lang="en-US" altLang="zh-CN" dirty="0" smtClean="0"/>
          </a:p>
          <a:p>
            <a:pPr marL="0" algn="l">
              <a:buNone/>
            </a:pPr>
            <a:r>
              <a:rPr lang="en-US" altLang="zh-CN" sz="2400" dirty="0" smtClean="0"/>
              <a:t>1</a:t>
            </a:r>
            <a:r>
              <a:rPr lang="zh-CN" altLang="en-US" sz="2400" dirty="0" smtClean="0"/>
              <a:t>、</a:t>
            </a:r>
            <a:r>
              <a:rPr lang="zh-CN" altLang="en-US" sz="2400" dirty="0" smtClean="0">
                <a:solidFill>
                  <a:srgbClr val="FF0000"/>
                </a:solidFill>
              </a:rPr>
              <a:t>与核安全相关子项或系统的抽样样本数应占样本总数的50%以上。</a:t>
            </a:r>
            <a:endParaRPr lang="zh-CN" altLang="en-US" sz="2400" dirty="0" smtClean="0">
              <a:solidFill>
                <a:srgbClr val="FF0000"/>
              </a:solidFill>
            </a:endParaRPr>
          </a:p>
          <a:p>
            <a:pPr marL="0" indent="0">
              <a:buNone/>
            </a:pPr>
            <a:r>
              <a:rPr lang="en-US" altLang="zh-CN" dirty="0"/>
              <a:t> </a:t>
            </a:r>
            <a:r>
              <a:rPr lang="en-US" altLang="zh-CN" dirty="0" smtClean="0"/>
              <a:t>   </a:t>
            </a:r>
            <a:r>
              <a:rPr lang="en-US" altLang="zh-CN" sz="2000" dirty="0" smtClean="0"/>
              <a:t> </a:t>
            </a:r>
            <a:r>
              <a:rPr lang="zh-CN" altLang="en-US" sz="2000" dirty="0" smtClean="0"/>
              <a:t>在质量评价过程中如何选择检查样本很关键，与安全相关的设备焊接质量对核电在对核电厂运行安全和工程质量的影响很大，所以评价过程中抽样的比例</a:t>
            </a:r>
            <a:r>
              <a:rPr lang="zh-CN" altLang="en-US" sz="2000" dirty="0" smtClean="0">
                <a:sym typeface="+mn-ea"/>
              </a:rPr>
              <a:t>应≥50%</a:t>
            </a:r>
            <a:r>
              <a:rPr lang="zh-CN" altLang="en-US" sz="2000" dirty="0" smtClean="0"/>
              <a:t>。在核能协会组织的第一次核电机组（福清核电</a:t>
            </a:r>
            <a:r>
              <a:rPr lang="en-US" altLang="zh-CN" sz="2000" dirty="0" smtClean="0"/>
              <a:t>3</a:t>
            </a:r>
            <a:endParaRPr lang="en-US" altLang="zh-CN" sz="2000" dirty="0" smtClean="0"/>
          </a:p>
          <a:p>
            <a:pPr marL="0" indent="0">
              <a:buNone/>
            </a:pPr>
            <a:r>
              <a:rPr lang="en-US" altLang="zh-CN" sz="2000" dirty="0" smtClean="0"/>
              <a:t>4</a:t>
            </a:r>
            <a:r>
              <a:rPr lang="zh-CN" altLang="en-US" sz="2000" dirty="0" smtClean="0"/>
              <a:t>号机组）质量评价时，焊接专业在规划抽样时首先按安全级非安全级设备区分抽样比例，安全级设备抽样比例大于</a:t>
            </a:r>
            <a:r>
              <a:rPr lang="en-US" altLang="zh-CN" sz="2000" dirty="0" smtClean="0"/>
              <a:t>50%</a:t>
            </a:r>
            <a:r>
              <a:rPr lang="zh-CN" altLang="en-US" sz="2000" dirty="0" smtClean="0"/>
              <a:t>。安全级又分安全一级安全二级和安全三级，安全一级又比安全二级和安全三级抽样比例大一些。这样抽样方法既全面又重点突出。我们的抽样思路后来在质量评价队中</a:t>
            </a:r>
            <a:r>
              <a:rPr lang="zh-CN" altLang="en-US" sz="2000" dirty="0" smtClean="0">
                <a:sym typeface="+mn-ea"/>
              </a:rPr>
              <a:t>推广</a:t>
            </a:r>
            <a:r>
              <a:rPr lang="zh-CN" altLang="en-US" sz="2000" dirty="0" smtClean="0"/>
              <a:t>。</a:t>
            </a:r>
            <a:endParaRPr lang="en-US" altLang="zh-CN" dirty="0"/>
          </a:p>
          <a:p>
            <a:pPr marL="0" indent="0">
              <a:buNone/>
            </a:pPr>
            <a:r>
              <a:rPr lang="en-US" altLang="zh-CN" sz="2400" dirty="0" smtClean="0"/>
              <a:t>2</a:t>
            </a:r>
            <a:r>
              <a:rPr lang="zh-CN" altLang="en-US" sz="2400" dirty="0" smtClean="0"/>
              <a:t>、</a:t>
            </a:r>
            <a:r>
              <a:rPr lang="zh-CN" altLang="en-US" sz="2400" dirty="0" smtClean="0">
                <a:solidFill>
                  <a:srgbClr val="FF0000"/>
                </a:solidFill>
              </a:rPr>
              <a:t>焊接专项工程评价在申请单位自检合格的基础上进行评价，按照专业特点分阶段识别，抽取焊接的评价内容。</a:t>
            </a:r>
            <a:endParaRPr lang="zh-CN" altLang="en-US" sz="2400" dirty="0" smtClean="0">
              <a:solidFill>
                <a:srgbClr val="FF0000"/>
              </a:solidFill>
            </a:endParaRPr>
          </a:p>
          <a:p>
            <a:pPr marL="0" indent="0">
              <a:buNone/>
            </a:pPr>
            <a:r>
              <a:rPr lang="en-US" altLang="zh-CN" dirty="0"/>
              <a:t> </a:t>
            </a:r>
            <a:r>
              <a:rPr lang="en-US" altLang="zh-CN" dirty="0" smtClean="0"/>
              <a:t>    </a:t>
            </a:r>
            <a:r>
              <a:rPr lang="zh-CN" altLang="en-US" sz="2000" dirty="0" smtClean="0"/>
              <a:t>因为在不同评价阶段，被评价的工程完成的施工量是不同的，所以各评价阶段抽取评价内容应不同。</a:t>
            </a:r>
            <a:endParaRPr lang="zh-CN" alt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764704"/>
            <a:ext cx="8229600" cy="5559896"/>
          </a:xfrm>
        </p:spPr>
        <p:txBody>
          <a:bodyPr>
            <a:normAutofit lnSpcReduction="20000"/>
          </a:bodyPr>
          <a:lstStyle/>
          <a:p>
            <a:pPr marL="0" indent="0">
              <a:buNone/>
            </a:pPr>
            <a:r>
              <a:rPr lang="en-US" altLang="zh-CN" sz="2400" dirty="0">
                <a:solidFill>
                  <a:srgbClr val="FF0000"/>
                </a:solidFill>
              </a:rPr>
              <a:t>a) </a:t>
            </a:r>
            <a:r>
              <a:rPr lang="zh-CN" altLang="en-US" sz="2400" dirty="0">
                <a:solidFill>
                  <a:srgbClr val="FF0000"/>
                </a:solidFill>
              </a:rPr>
              <a:t>穹顶吊装后阶段应抽取安全壳钢衬里</a:t>
            </a:r>
            <a:r>
              <a:rPr lang="en-US" altLang="zh-CN" sz="2400" dirty="0">
                <a:solidFill>
                  <a:srgbClr val="FF0000"/>
                </a:solidFill>
              </a:rPr>
              <a:t>/</a:t>
            </a:r>
            <a:r>
              <a:rPr lang="zh-CN" altLang="en-US" sz="2400" dirty="0">
                <a:solidFill>
                  <a:srgbClr val="FF0000"/>
                </a:solidFill>
              </a:rPr>
              <a:t>钢制安全壳选取三道环缝和六道立缝；反应堆换料水池、燃料转运通道及乏燃料水池的不锈钢覆面焊缝至少选择一个；核级重要钢结构选取</a:t>
            </a:r>
            <a:r>
              <a:rPr lang="en-US" altLang="zh-CN" sz="2400" dirty="0">
                <a:solidFill>
                  <a:srgbClr val="FF0000"/>
                </a:solidFill>
              </a:rPr>
              <a:t>2</a:t>
            </a:r>
            <a:r>
              <a:rPr lang="zh-CN" altLang="en-US" sz="2400" dirty="0">
                <a:solidFill>
                  <a:srgbClr val="FF0000"/>
                </a:solidFill>
              </a:rPr>
              <a:t>个；土建钢结构选取一个子项；核级管道和非核级管道各抽取一个系统；</a:t>
            </a:r>
            <a:endParaRPr lang="zh-CN" altLang="en-US" sz="2400" dirty="0">
              <a:solidFill>
                <a:srgbClr val="FF0000"/>
              </a:solidFill>
            </a:endParaRPr>
          </a:p>
          <a:p>
            <a:pPr marL="0" indent="0">
              <a:buNone/>
            </a:pPr>
            <a:r>
              <a:rPr lang="en-US" altLang="zh-CN" sz="2400" dirty="0">
                <a:solidFill>
                  <a:srgbClr val="FF0000"/>
                </a:solidFill>
              </a:rPr>
              <a:t>b) </a:t>
            </a:r>
            <a:r>
              <a:rPr lang="zh-CN" altLang="en-US" sz="2400" dirty="0">
                <a:solidFill>
                  <a:srgbClr val="FF0000"/>
                </a:solidFill>
              </a:rPr>
              <a:t>冷态功能试验后阶段应抽取主设备中主管道、堆内构件、波动管、</a:t>
            </a:r>
            <a:r>
              <a:rPr lang="en-US" altLang="zh-CN" sz="2400" dirty="0">
                <a:solidFill>
                  <a:srgbClr val="FF0000"/>
                </a:solidFill>
              </a:rPr>
              <a:t>Ω</a:t>
            </a:r>
            <a:r>
              <a:rPr lang="zh-CN" altLang="en-US" sz="2400" dirty="0">
                <a:solidFill>
                  <a:srgbClr val="FF0000"/>
                </a:solidFill>
              </a:rPr>
              <a:t>环任选一个；管道焊口按照核一级、核二级、核三级及非核级各抽取一个系统；常规岛和</a:t>
            </a:r>
            <a:r>
              <a:rPr lang="en-US" altLang="zh-CN" sz="2400" dirty="0">
                <a:solidFill>
                  <a:srgbClr val="FF0000"/>
                </a:solidFill>
              </a:rPr>
              <a:t>BOP</a:t>
            </a:r>
            <a:r>
              <a:rPr lang="zh-CN" altLang="en-US" sz="2400" dirty="0">
                <a:solidFill>
                  <a:srgbClr val="FF0000"/>
                </a:solidFill>
              </a:rPr>
              <a:t>管道焊口各抽取一个系统；</a:t>
            </a:r>
            <a:endParaRPr lang="zh-CN" altLang="en-US" sz="2400" dirty="0">
              <a:solidFill>
                <a:srgbClr val="FF0000"/>
              </a:solidFill>
            </a:endParaRPr>
          </a:p>
          <a:p>
            <a:pPr marL="0" indent="0">
              <a:buNone/>
            </a:pPr>
            <a:r>
              <a:rPr lang="en-US" altLang="zh-CN" sz="2400" dirty="0">
                <a:solidFill>
                  <a:srgbClr val="FF0000"/>
                </a:solidFill>
                <a:sym typeface="+mn-ea"/>
              </a:rPr>
              <a:t>c) </a:t>
            </a:r>
            <a:r>
              <a:rPr lang="zh-CN" altLang="en-US" sz="2400" dirty="0">
                <a:solidFill>
                  <a:srgbClr val="FF0000"/>
                </a:solidFill>
                <a:sym typeface="+mn-ea"/>
              </a:rPr>
              <a:t>商运一年后最终阶段按照核级和非核级抽取，其中：管道焊口按照核一级、核二级、核三级及非核级各抽取一个系统，常规岛和</a:t>
            </a:r>
            <a:r>
              <a:rPr lang="en-US" altLang="zh-CN" sz="2400" dirty="0">
                <a:solidFill>
                  <a:srgbClr val="FF0000"/>
                </a:solidFill>
                <a:sym typeface="+mn-ea"/>
              </a:rPr>
              <a:t>BOP</a:t>
            </a:r>
            <a:r>
              <a:rPr lang="zh-CN" altLang="en-US" sz="2400" dirty="0">
                <a:solidFill>
                  <a:srgbClr val="FF0000"/>
                </a:solidFill>
                <a:sym typeface="+mn-ea"/>
              </a:rPr>
              <a:t>管道焊口各抽取一个系统，安全壳选取三道环缝；反应堆换料水池、燃料转运通道及乏燃料水池的不锈钢覆面焊缝至少选择一个；核级重要钢结构选取两个；主设备中主管道、堆内构件、波动管、</a:t>
            </a:r>
            <a:r>
              <a:rPr lang="en-US" altLang="zh-CN" sz="2400" dirty="0">
                <a:solidFill>
                  <a:srgbClr val="FF0000"/>
                </a:solidFill>
                <a:sym typeface="+mn-ea"/>
              </a:rPr>
              <a:t>Ω</a:t>
            </a:r>
            <a:r>
              <a:rPr lang="zh-CN" altLang="en-US" sz="2400" dirty="0">
                <a:solidFill>
                  <a:srgbClr val="FF0000"/>
                </a:solidFill>
                <a:sym typeface="+mn-ea"/>
              </a:rPr>
              <a:t>环任选一个；土建钢结构焊接视情况选取。</a:t>
            </a:r>
            <a:endParaRPr lang="zh-CN" altLang="en-US" sz="2400" dirty="0">
              <a:solidFill>
                <a:srgbClr val="FF0000"/>
              </a:solidFill>
              <a:sym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5536" y="836712"/>
            <a:ext cx="8229600" cy="5760640"/>
          </a:xfrm>
        </p:spPr>
        <p:txBody>
          <a:bodyPr>
            <a:normAutofit/>
          </a:bodyPr>
          <a:lstStyle/>
          <a:p>
            <a:pPr marL="0" indent="0">
              <a:buNone/>
            </a:pPr>
            <a:r>
              <a:rPr lang="zh-CN" altLang="en-US" dirty="0" smtClean="0"/>
              <a:t>六、各项指标评价方法</a:t>
            </a:r>
            <a:r>
              <a:rPr lang="zh-CN" altLang="en-US" dirty="0"/>
              <a:t>（参考</a:t>
            </a:r>
            <a:r>
              <a:rPr lang="en-US" altLang="zh-CN" dirty="0" smtClean="0"/>
              <a:t>6.1</a:t>
            </a:r>
            <a:r>
              <a:rPr lang="zh-CN" altLang="en-US" dirty="0" smtClean="0"/>
              <a:t>条</a:t>
            </a:r>
            <a:r>
              <a:rPr lang="zh-CN" altLang="en-US" dirty="0"/>
              <a:t>）</a:t>
            </a:r>
            <a:endParaRPr lang="zh-CN" altLang="en-US" dirty="0"/>
          </a:p>
          <a:p>
            <a:pPr marL="0" indent="0">
              <a:buNone/>
            </a:pPr>
            <a:r>
              <a:rPr lang="en-US" altLang="zh-CN" dirty="0" smtClean="0"/>
              <a:t>1</a:t>
            </a:r>
            <a:r>
              <a:rPr lang="zh-CN" altLang="en-US" dirty="0" smtClean="0"/>
              <a:t>、性能</a:t>
            </a:r>
            <a:r>
              <a:rPr lang="zh-CN" altLang="en-US" dirty="0"/>
              <a:t>检测评价</a:t>
            </a:r>
            <a:r>
              <a:rPr lang="zh-CN" altLang="en-US" dirty="0" smtClean="0"/>
              <a:t>方法（</a:t>
            </a:r>
            <a:r>
              <a:rPr lang="en-US" altLang="zh-CN" dirty="0" smtClean="0"/>
              <a:t>6.1.3</a:t>
            </a:r>
            <a:r>
              <a:rPr lang="zh-CN" altLang="en-US" dirty="0" smtClean="0"/>
              <a:t>条）</a:t>
            </a:r>
            <a:endParaRPr lang="en-US" altLang="zh-CN" dirty="0" smtClean="0"/>
          </a:p>
          <a:p>
            <a:pPr marL="0" indent="0">
              <a:buNone/>
            </a:pPr>
            <a:r>
              <a:rPr lang="en-US" altLang="zh-CN" dirty="0"/>
              <a:t>a</a:t>
            </a:r>
            <a:r>
              <a:rPr lang="zh-CN" altLang="en-US" dirty="0"/>
              <a:t>） 检查项目的检测指标一次检测达到设计要求及规范的应为一档，取</a:t>
            </a:r>
            <a:r>
              <a:rPr lang="en-US" altLang="zh-CN" dirty="0"/>
              <a:t>100%</a:t>
            </a:r>
            <a:r>
              <a:rPr lang="zh-CN" altLang="en-US" dirty="0"/>
              <a:t>的分值；按相关规范规定，经过处理后满足设计要求及规范规定的应为二档，取</a:t>
            </a:r>
            <a:r>
              <a:rPr lang="en-US" altLang="zh-CN" dirty="0"/>
              <a:t>70%</a:t>
            </a:r>
            <a:r>
              <a:rPr lang="zh-CN" altLang="en-US" dirty="0"/>
              <a:t>的分值。</a:t>
            </a:r>
            <a:endParaRPr lang="zh-CN" altLang="en-US" dirty="0"/>
          </a:p>
          <a:p>
            <a:pPr marL="0" indent="0">
              <a:buNone/>
            </a:pPr>
            <a:r>
              <a:rPr lang="en-US" altLang="zh-CN" dirty="0"/>
              <a:t>b</a:t>
            </a:r>
            <a:r>
              <a:rPr lang="zh-CN" altLang="en-US" dirty="0"/>
              <a:t>） 评价项目为允许偏差项目时，项目各测点实测值均达到规范规定值，且有</a:t>
            </a:r>
            <a:r>
              <a:rPr lang="en-US" altLang="zh-CN" dirty="0"/>
              <a:t>80%</a:t>
            </a:r>
            <a:r>
              <a:rPr lang="zh-CN" altLang="en-US" dirty="0"/>
              <a:t>及其以上的测点实测值小于等于规范规定值</a:t>
            </a:r>
            <a:r>
              <a:rPr lang="en-US" altLang="zh-CN" dirty="0"/>
              <a:t>0.8</a:t>
            </a:r>
            <a:r>
              <a:rPr lang="zh-CN" altLang="en-US" dirty="0"/>
              <a:t>倍的为一档，取</a:t>
            </a:r>
            <a:r>
              <a:rPr lang="en-US" altLang="zh-CN" dirty="0"/>
              <a:t>100%</a:t>
            </a:r>
            <a:r>
              <a:rPr lang="zh-CN" altLang="en-US" dirty="0"/>
              <a:t>的标准分值；评价项目各测点实测值均达到规范规定值，或经处理后满足设计要求为二档，取</a:t>
            </a:r>
            <a:r>
              <a:rPr lang="en-US" altLang="zh-CN" dirty="0"/>
              <a:t>70%</a:t>
            </a:r>
            <a:r>
              <a:rPr lang="zh-CN" altLang="en-US" dirty="0"/>
              <a:t>的标准分值。</a:t>
            </a:r>
            <a:endParaRPr lang="zh-CN" altLang="en-US" dirty="0"/>
          </a:p>
          <a:p>
            <a:pPr marL="0" indent="0">
              <a:buNone/>
            </a:pP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692696"/>
            <a:ext cx="8229600" cy="5631904"/>
          </a:xfrm>
        </p:spPr>
        <p:txBody>
          <a:bodyPr/>
          <a:lstStyle/>
          <a:p>
            <a:pPr marL="0" indent="0">
              <a:buNone/>
            </a:pPr>
            <a:r>
              <a:rPr lang="en-US" altLang="zh-CN" dirty="0"/>
              <a:t>c</a:t>
            </a:r>
            <a:r>
              <a:rPr lang="zh-CN" altLang="en-US" dirty="0"/>
              <a:t>） 评价项目为双向限值项目时，项目各测点实测值均能满足规范规定值，且其中有</a:t>
            </a:r>
            <a:r>
              <a:rPr lang="en-US" altLang="zh-CN" dirty="0"/>
              <a:t>50%</a:t>
            </a:r>
            <a:r>
              <a:rPr lang="zh-CN" altLang="en-US" dirty="0"/>
              <a:t>及其以上测点实测值在零偏差各向允许限值中间值的为一档，取</a:t>
            </a:r>
            <a:r>
              <a:rPr lang="en-US" altLang="zh-CN" dirty="0"/>
              <a:t>100%</a:t>
            </a:r>
            <a:r>
              <a:rPr lang="zh-CN" altLang="en-US" dirty="0"/>
              <a:t>的标准分值；各测点实测值均能满足规范规定限值范围的为二档，取</a:t>
            </a:r>
            <a:r>
              <a:rPr lang="en-US" altLang="zh-CN" dirty="0"/>
              <a:t>70%</a:t>
            </a:r>
            <a:r>
              <a:rPr lang="zh-CN" altLang="en-US" dirty="0"/>
              <a:t>的标准分值。</a:t>
            </a:r>
            <a:endParaRPr lang="zh-CN" altLang="en-US" dirty="0"/>
          </a:p>
          <a:p>
            <a:pPr marL="0" indent="0">
              <a:buNone/>
            </a:pPr>
            <a:r>
              <a:rPr lang="en-US" altLang="zh-CN" dirty="0"/>
              <a:t>d</a:t>
            </a:r>
            <a:r>
              <a:rPr lang="zh-CN" altLang="en-US" dirty="0"/>
              <a:t>） 评价项目为单向限值项目时，项目各测点实测值均能满足规范规定值的为一档，取</a:t>
            </a:r>
            <a:r>
              <a:rPr lang="en-US" altLang="zh-CN" dirty="0"/>
              <a:t>100%</a:t>
            </a:r>
            <a:r>
              <a:rPr lang="zh-CN" altLang="en-US" dirty="0"/>
              <a:t>的标准分值；凡有测点经过处理后达到规范规定的为二档，取</a:t>
            </a:r>
            <a:r>
              <a:rPr lang="en-US" altLang="zh-CN" dirty="0"/>
              <a:t>70%</a:t>
            </a:r>
            <a:r>
              <a:rPr lang="zh-CN" altLang="en-US" dirty="0"/>
              <a:t>的标准分值。</a:t>
            </a:r>
            <a:endParaRPr lang="zh-CN" altLang="en-US" dirty="0"/>
          </a:p>
          <a:p>
            <a:pPr marL="0" indent="0">
              <a:buNone/>
            </a:pP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764704"/>
            <a:ext cx="8229600" cy="5559896"/>
          </a:xfrm>
        </p:spPr>
        <p:txBody>
          <a:bodyPr>
            <a:normAutofit/>
          </a:bodyPr>
          <a:lstStyle/>
          <a:p>
            <a:pPr marL="0" indent="0">
              <a:buNone/>
            </a:pPr>
            <a:r>
              <a:rPr lang="en-US" altLang="zh-CN" dirty="0" smtClean="0"/>
              <a:t>2</a:t>
            </a:r>
            <a:r>
              <a:rPr lang="zh-CN" altLang="en-US" dirty="0" smtClean="0"/>
              <a:t>、允许</a:t>
            </a:r>
            <a:r>
              <a:rPr lang="zh-CN" altLang="en-US" dirty="0"/>
              <a:t>偏差评价</a:t>
            </a:r>
            <a:r>
              <a:rPr lang="zh-CN" altLang="en-US" dirty="0" smtClean="0"/>
              <a:t>方法（</a:t>
            </a:r>
            <a:r>
              <a:rPr lang="en-US" altLang="zh-CN" dirty="0" smtClean="0"/>
              <a:t>6.1.4</a:t>
            </a:r>
            <a:r>
              <a:rPr lang="zh-CN" altLang="en-US" dirty="0" smtClean="0"/>
              <a:t>条）</a:t>
            </a:r>
            <a:endParaRPr lang="en-US" altLang="zh-CN" dirty="0" smtClean="0"/>
          </a:p>
          <a:p>
            <a:pPr marL="0" indent="0">
              <a:buNone/>
            </a:pPr>
            <a:r>
              <a:rPr lang="en-US" altLang="zh-CN" dirty="0"/>
              <a:t>a) </a:t>
            </a:r>
            <a:r>
              <a:rPr lang="zh-CN" altLang="en-US" dirty="0"/>
              <a:t>评价项目为允许偏差项目时，项目各测点实测值均达到规范规定值，且有</a:t>
            </a:r>
            <a:r>
              <a:rPr lang="en-US" altLang="zh-CN" dirty="0"/>
              <a:t>80%</a:t>
            </a:r>
            <a:r>
              <a:rPr lang="zh-CN" altLang="en-US" dirty="0"/>
              <a:t>及其以上的测点平均实测值小于等于规范规定值</a:t>
            </a:r>
            <a:r>
              <a:rPr lang="en-US" altLang="zh-CN" dirty="0"/>
              <a:t>0.8</a:t>
            </a:r>
            <a:r>
              <a:rPr lang="zh-CN" altLang="en-US" dirty="0"/>
              <a:t>倍的为一档，取</a:t>
            </a:r>
            <a:r>
              <a:rPr lang="en-US" altLang="zh-CN" dirty="0"/>
              <a:t>100%</a:t>
            </a:r>
            <a:r>
              <a:rPr lang="zh-CN" altLang="en-US" dirty="0"/>
              <a:t>的标准分值；评价项目各测点实测值均达到规范规定值，或经处理后满足设计要求为二档，取</a:t>
            </a:r>
            <a:r>
              <a:rPr lang="en-US" altLang="zh-CN" dirty="0"/>
              <a:t>70%</a:t>
            </a:r>
            <a:r>
              <a:rPr lang="zh-CN" altLang="en-US" dirty="0"/>
              <a:t>的标准分值。</a:t>
            </a:r>
            <a:endParaRPr lang="zh-CN" altLang="en-US" dirty="0"/>
          </a:p>
          <a:p>
            <a:pPr marL="0" indent="0">
              <a:buNone/>
            </a:pPr>
            <a:r>
              <a:rPr lang="en-US" altLang="zh-CN" dirty="0"/>
              <a:t>b) </a:t>
            </a:r>
            <a:r>
              <a:rPr lang="zh-CN" altLang="en-US" dirty="0"/>
              <a:t>评价项目为双向限值项目时，项目各测点实测值均能满足规范规定值，且其中有</a:t>
            </a:r>
            <a:r>
              <a:rPr lang="en-US" altLang="zh-CN" dirty="0"/>
              <a:t>50%</a:t>
            </a:r>
            <a:r>
              <a:rPr lang="zh-CN" altLang="en-US" dirty="0"/>
              <a:t>及其以上测点实测值在零偏差各向允许限值的中间值的为一档，取</a:t>
            </a:r>
            <a:r>
              <a:rPr lang="en-US" altLang="zh-CN" dirty="0"/>
              <a:t>100%</a:t>
            </a:r>
            <a:r>
              <a:rPr lang="zh-CN" altLang="en-US" dirty="0"/>
              <a:t>的标准分值；各测点实测值均能满足规范规定限值范围的为二档，取</a:t>
            </a:r>
            <a:r>
              <a:rPr lang="en-US" altLang="zh-CN" dirty="0"/>
              <a:t>70%</a:t>
            </a:r>
            <a:r>
              <a:rPr lang="zh-CN" altLang="en-US" dirty="0"/>
              <a:t>的标准分值。</a:t>
            </a:r>
            <a:endParaRPr lang="zh-CN" altLang="en-US" dirty="0"/>
          </a:p>
          <a:p>
            <a:pPr marL="0" indent="0">
              <a:buNone/>
            </a:pPr>
            <a:endParaRPr lang="zh-CN" altLang="en-US" dirty="0"/>
          </a:p>
        </p:txBody>
      </p:sp>
    </p:spTree>
  </p:cSld>
  <p:clrMapOvr>
    <a:masterClrMapping/>
  </p:clrMapOvr>
</p:sld>
</file>

<file path=ppt/tags/tag1.xml><?xml version="1.0" encoding="utf-8"?>
<p:tagLst xmlns:p="http://schemas.openxmlformats.org/presentationml/2006/main">
  <p:tag name="KSO_WM_UNIT_TABLE_BEAUTIFY" val="smartTable{e70de582-3d23-4f75-8abe-c0d53bd8c9e9}"/>
</p:tagLst>
</file>

<file path=ppt/tags/tag10.xml><?xml version="1.0" encoding="utf-8"?>
<p:tagLst xmlns:p="http://schemas.openxmlformats.org/presentationml/2006/main">
  <p:tag name="KSO_WM_UNIT_TABLE_BEAUTIFY" val="smartTable{b0c3f9cc-4bb1-425b-abd3-910f96f48069}"/>
</p:tagLst>
</file>

<file path=ppt/tags/tag2.xml><?xml version="1.0" encoding="utf-8"?>
<p:tagLst xmlns:p="http://schemas.openxmlformats.org/presentationml/2006/main">
  <p:tag name="KSO_WM_UNIT_TABLE_BEAUTIFY" val="smartTable{1151e914-9997-4cda-b6e5-2688e0046301}"/>
</p:tagLst>
</file>

<file path=ppt/tags/tag3.xml><?xml version="1.0" encoding="utf-8"?>
<p:tagLst xmlns:p="http://schemas.openxmlformats.org/presentationml/2006/main">
  <p:tag name="KSO_WM_UNIT_TABLE_BEAUTIFY" val="smartTable{97be6b11-f2c9-46b1-abc2-75e278f0a9fe}"/>
</p:tagLst>
</file>

<file path=ppt/tags/tag4.xml><?xml version="1.0" encoding="utf-8"?>
<p:tagLst xmlns:p="http://schemas.openxmlformats.org/presentationml/2006/main">
  <p:tag name="KSO_WM_UNIT_TABLE_BEAUTIFY" val="smartTable{34aa2c20-015d-4b9a-874f-4768f80f3558}"/>
</p:tagLst>
</file>

<file path=ppt/tags/tag5.xml><?xml version="1.0" encoding="utf-8"?>
<p:tagLst xmlns:p="http://schemas.openxmlformats.org/presentationml/2006/main">
  <p:tag name="KSO_WM_UNIT_TABLE_BEAUTIFY" val="smartTable{d08783dd-2598-4863-bf3d-7a366f763082}"/>
</p:tagLst>
</file>

<file path=ppt/tags/tag6.xml><?xml version="1.0" encoding="utf-8"?>
<p:tagLst xmlns:p="http://schemas.openxmlformats.org/presentationml/2006/main">
  <p:tag name="KSO_WM_UNIT_TABLE_BEAUTIFY" val="smartTable{d7522836-17ea-4c87-8428-609df0b59d25}"/>
</p:tagLst>
</file>

<file path=ppt/tags/tag7.xml><?xml version="1.0" encoding="utf-8"?>
<p:tagLst xmlns:p="http://schemas.openxmlformats.org/presentationml/2006/main">
  <p:tag name="KSO_WM_UNIT_TABLE_BEAUTIFY" val="smartTable{349138ba-d8cc-4645-b0d0-500f83bb7abc}"/>
</p:tagLst>
</file>

<file path=ppt/tags/tag8.xml><?xml version="1.0" encoding="utf-8"?>
<p:tagLst xmlns:p="http://schemas.openxmlformats.org/presentationml/2006/main">
  <p:tag name="KSO_WM_UNIT_TABLE_BEAUTIFY" val="smartTable{af5da82f-236b-4689-9025-78452df43590}"/>
</p:tagLst>
</file>

<file path=ppt/tags/tag9.xml><?xml version="1.0" encoding="utf-8"?>
<p:tagLst xmlns:p="http://schemas.openxmlformats.org/presentationml/2006/main">
  <p:tag name="KSO_WM_UNIT_TABLE_BEAUTIFY" val="smartTable{24ff5449-6132-4e03-bad7-bc5141fedb08}"/>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0</TotalTime>
  <Words>10003</Words>
  <Application>WPS 演示</Application>
  <PresentationFormat>全屏显示(4:3)</PresentationFormat>
  <Paragraphs>1498</Paragraphs>
  <Slides>28</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28</vt:i4>
      </vt:variant>
    </vt:vector>
  </HeadingPairs>
  <TitlesOfParts>
    <vt:vector size="41" baseType="lpstr">
      <vt:lpstr>Arial</vt:lpstr>
      <vt:lpstr>宋体</vt:lpstr>
      <vt:lpstr>Wingdings</vt:lpstr>
      <vt:lpstr>Wingdings 2</vt:lpstr>
      <vt:lpstr>Franklin Gothic Book</vt:lpstr>
      <vt:lpstr>微软雅黑</vt:lpstr>
      <vt:lpstr>Franklin Gothic Medium</vt:lpstr>
      <vt:lpstr>黑体</vt:lpstr>
      <vt:lpstr>Arial Unicode MS</vt:lpstr>
      <vt:lpstr>Calibri</vt:lpstr>
      <vt:lpstr>Times New Roman</vt:lpstr>
      <vt:lpstr>Times New Roman</vt:lpstr>
      <vt:lpstr>流畅</vt:lpstr>
      <vt:lpstr>中国核能行业协会 核电工程施工质量评价培训</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文功谦</dc:creator>
  <cp:lastModifiedBy>17395</cp:lastModifiedBy>
  <cp:revision>426</cp:revision>
  <dcterms:created xsi:type="dcterms:W3CDTF">2020-07-09T02:27:00Z</dcterms:created>
  <dcterms:modified xsi:type="dcterms:W3CDTF">2021-10-12T16:21:10Z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2052-11.1.0.9991</vt:lpwstr>
  </property>
</Properties>
</file>